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8"/>
  </p:notesMasterIdLst>
  <p:sldIdLst>
    <p:sldId id="867" r:id="rId2"/>
    <p:sldId id="3801" r:id="rId3"/>
    <p:sldId id="936" r:id="rId4"/>
    <p:sldId id="937" r:id="rId5"/>
    <p:sldId id="938" r:id="rId6"/>
    <p:sldId id="924" r:id="rId7"/>
    <p:sldId id="3815" r:id="rId8"/>
    <p:sldId id="3939" r:id="rId9"/>
    <p:sldId id="3916" r:id="rId10"/>
    <p:sldId id="297" r:id="rId11"/>
    <p:sldId id="3929" r:id="rId12"/>
    <p:sldId id="3928" r:id="rId13"/>
    <p:sldId id="3922" r:id="rId14"/>
    <p:sldId id="3923" r:id="rId15"/>
    <p:sldId id="3938" r:id="rId16"/>
    <p:sldId id="3881" r:id="rId17"/>
    <p:sldId id="3890" r:id="rId18"/>
    <p:sldId id="3888" r:id="rId19"/>
    <p:sldId id="3816" r:id="rId20"/>
    <p:sldId id="3880" r:id="rId21"/>
    <p:sldId id="3886" r:id="rId22"/>
    <p:sldId id="3883" r:id="rId23"/>
    <p:sldId id="3884" r:id="rId24"/>
    <p:sldId id="3885" r:id="rId25"/>
    <p:sldId id="3887" r:id="rId26"/>
    <p:sldId id="892" r:id="rId27"/>
    <p:sldId id="519" r:id="rId28"/>
    <p:sldId id="424" r:id="rId29"/>
    <p:sldId id="1318" r:id="rId30"/>
    <p:sldId id="257" r:id="rId31"/>
    <p:sldId id="289" r:id="rId32"/>
    <p:sldId id="3818" r:id="rId33"/>
    <p:sldId id="845" r:id="rId34"/>
    <p:sldId id="537" r:id="rId35"/>
    <p:sldId id="536" r:id="rId36"/>
    <p:sldId id="538" r:id="rId37"/>
    <p:sldId id="539" r:id="rId38"/>
    <p:sldId id="3808" r:id="rId39"/>
    <p:sldId id="3807" r:id="rId40"/>
    <p:sldId id="3812" r:id="rId41"/>
    <p:sldId id="905" r:id="rId42"/>
    <p:sldId id="3891" r:id="rId43"/>
    <p:sldId id="3894" r:id="rId44"/>
    <p:sldId id="3895" r:id="rId45"/>
    <p:sldId id="395" r:id="rId46"/>
    <p:sldId id="908" r:id="rId47"/>
  </p:sldIdLst>
  <p:sldSz cx="12192000" cy="6858000"/>
  <p:notesSz cx="9144000" cy="6858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20" autoAdjust="0"/>
    <p:restoredTop sz="94660"/>
  </p:normalViewPr>
  <p:slideViewPr>
    <p:cSldViewPr>
      <p:cViewPr varScale="1">
        <p:scale>
          <a:sx n="73" d="100"/>
          <a:sy n="73" d="100"/>
        </p:scale>
        <p:origin x="424" y="36"/>
      </p:cViewPr>
      <p:guideLst>
        <p:guide orient="horz" pos="288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briti\Downloads\2025%20world%20gdp%20ratio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briti\Downloads\2025%20world%20gdp%20ratio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en-US" sz="1600" dirty="0"/>
              <a:t>2025 World GDP ratio</a:t>
            </a:r>
          </a:p>
          <a:p>
            <a:pPr>
              <a:defRPr sz="1600"/>
            </a:pPr>
            <a:r>
              <a:rPr lang="en-US" sz="1600" dirty="0"/>
              <a:t>(in trillion, current USD, (%))</a:t>
            </a:r>
            <a:endParaRPr lang="ko-KR" sz="16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ko-KR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FFC000">
                  <a:alpha val="50000"/>
                </a:srgb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D3B-4D40-8CE1-C5D86E1398FF}"/>
              </c:ext>
            </c:extLst>
          </c:dPt>
          <c:dPt>
            <c:idx val="1"/>
            <c:bubble3D val="0"/>
            <c:spPr>
              <a:solidFill>
                <a:srgbClr val="0070C0">
                  <a:alpha val="50000"/>
                </a:srgb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D3B-4D40-8CE1-C5D86E1398FF}"/>
              </c:ext>
            </c:extLst>
          </c:dPt>
          <c:dPt>
            <c:idx val="2"/>
            <c:bubble3D val="0"/>
            <c:spPr>
              <a:solidFill>
                <a:srgbClr val="C00000">
                  <a:alpha val="50000"/>
                </a:srgb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6D3B-4D40-8CE1-C5D86E1398FF}"/>
              </c:ext>
            </c:extLst>
          </c:dPt>
          <c:dPt>
            <c:idx val="3"/>
            <c:bubble3D val="0"/>
            <c:spPr>
              <a:solidFill>
                <a:schemeClr val="bg1">
                  <a:lumMod val="65000"/>
                  <a:alpha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6D3B-4D40-8CE1-C5D86E1398FF}"/>
              </c:ext>
            </c:extLst>
          </c:dPt>
          <c:dLbls>
            <c:dLbl>
              <c:idx val="0"/>
              <c:layout>
                <c:manualLayout>
                  <c:x val="-6.9427722873193848E-2"/>
                  <c:y val="0.16303212421935154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D3B-4D40-8CE1-C5D86E1398FF}"/>
                </c:ext>
              </c:extLst>
            </c:dLbl>
            <c:dLbl>
              <c:idx val="1"/>
              <c:layout>
                <c:manualLayout>
                  <c:x val="-0.19429584283767171"/>
                  <c:y val="-3.2810120626229788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D3B-4D40-8CE1-C5D86E1398FF}"/>
                </c:ext>
              </c:extLst>
            </c:dLbl>
            <c:dLbl>
              <c:idx val="3"/>
              <c:layout>
                <c:manualLayout>
                  <c:x val="0.16696166108665172"/>
                  <c:y val="0.18216913337325691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6D3B-4D40-8CE1-C5D86E1398FF}"/>
                </c:ext>
              </c:extLst>
            </c:dLbl>
            <c:numFmt formatCode="#,##0.0_);[Red]\(#,##0.0\)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Sheet1!$A$3:$A$6</c:f>
              <c:strCache>
                <c:ptCount val="4"/>
                <c:pt idx="0">
                  <c:v>European Union</c:v>
                </c:pt>
                <c:pt idx="1">
                  <c:v>United States</c:v>
                </c:pt>
                <c:pt idx="2">
                  <c:v>China</c:v>
                </c:pt>
                <c:pt idx="3">
                  <c:v>Rest of World</c:v>
                </c:pt>
              </c:strCache>
            </c:strRef>
          </c:cat>
          <c:val>
            <c:numRef>
              <c:f>Sheet1!$D$3:$D$6</c:f>
              <c:numCache>
                <c:formatCode>0.0</c:formatCode>
                <c:ptCount val="4"/>
                <c:pt idx="0">
                  <c:v>19.991160000000001</c:v>
                </c:pt>
                <c:pt idx="1">
                  <c:v>30.507217000000001</c:v>
                </c:pt>
                <c:pt idx="2">
                  <c:v>19.231705000000002</c:v>
                </c:pt>
                <c:pt idx="3">
                  <c:v>44.065596000000006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D3B-4D40-8CE1-C5D86E1398FF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ko-K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ko-K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en-US" sz="1600" dirty="0"/>
              <a:t>2025 World GDP ratio</a:t>
            </a:r>
          </a:p>
          <a:p>
            <a:pPr>
              <a:defRPr sz="1600"/>
            </a:pPr>
            <a:r>
              <a:rPr lang="en-US" sz="1600" dirty="0"/>
              <a:t>(in trillion, current USD, (%))</a:t>
            </a:r>
            <a:endParaRPr lang="ko-KR" sz="16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ko-KR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FFC000">
                  <a:alpha val="50000"/>
                </a:srgb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506-4D8D-8E30-E5B8E78A3144}"/>
              </c:ext>
            </c:extLst>
          </c:dPt>
          <c:dPt>
            <c:idx val="1"/>
            <c:bubble3D val="0"/>
            <c:spPr>
              <a:solidFill>
                <a:srgbClr val="0070C0">
                  <a:alpha val="50000"/>
                </a:srgb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506-4D8D-8E30-E5B8E78A3144}"/>
              </c:ext>
            </c:extLst>
          </c:dPt>
          <c:dPt>
            <c:idx val="2"/>
            <c:bubble3D val="0"/>
            <c:spPr>
              <a:solidFill>
                <a:srgbClr val="C00000">
                  <a:alpha val="50000"/>
                </a:srgb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8506-4D8D-8E30-E5B8E78A3144}"/>
              </c:ext>
            </c:extLst>
          </c:dPt>
          <c:dLbls>
            <c:delete val="1"/>
          </c:dLbls>
          <c:cat>
            <c:strRef>
              <c:f>Sheet1!$A$3:$A$5</c:f>
              <c:strCache>
                <c:ptCount val="3"/>
                <c:pt idx="0">
                  <c:v>European Union</c:v>
                </c:pt>
                <c:pt idx="1">
                  <c:v>United States</c:v>
                </c:pt>
                <c:pt idx="2">
                  <c:v>China</c:v>
                </c:pt>
              </c:strCache>
            </c:strRef>
          </c:cat>
          <c:val>
            <c:numRef>
              <c:f>Sheet1!$D$3:$D$5</c:f>
              <c:numCache>
                <c:formatCode>0.0</c:formatCode>
                <c:ptCount val="3"/>
                <c:pt idx="0">
                  <c:v>19.991160000000001</c:v>
                </c:pt>
                <c:pt idx="1">
                  <c:v>30.507217000000001</c:v>
                </c:pt>
                <c:pt idx="2">
                  <c:v>19.231705000000002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506-4D8D-8E30-E5B8E78A3144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ko-K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ko-K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4464690738534055E-2"/>
          <c:y val="5.2541904140834837E-2"/>
          <c:w val="0.92433339205816056"/>
          <c:h val="0.79036632809847962"/>
        </c:manualLayout>
      </c:layout>
      <c:lineChart>
        <c:grouping val="standard"/>
        <c:varyColors val="0"/>
        <c:ser>
          <c:idx val="1"/>
          <c:order val="0"/>
          <c:marker>
            <c:symbol val="none"/>
          </c:marker>
          <c:dLbls>
            <c:dLbl>
              <c:idx val="21"/>
              <c:layout>
                <c:manualLayout>
                  <c:x val="-2.9513652194390391E-2"/>
                  <c:y val="-4.7271503695366056E-3"/>
                </c:manualLayout>
              </c:layout>
              <c:tx>
                <c:rich>
                  <a:bodyPr wrap="square" lIns="38100" tIns="19050" rIns="38100" bIns="19050" anchor="ctr">
                    <a:spAutoFit/>
                  </a:bodyPr>
                  <a:lstStyle/>
                  <a:p>
                    <a:pPr>
                      <a:defRPr sz="1800"/>
                    </a:pPr>
                    <a:r>
                      <a:rPr lang="en-US" altLang="en-US" sz="1800" dirty="0"/>
                      <a:t>Korea 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84BC-420E-84AC-FC6305C19892}"/>
                </c:ext>
              </c:extLst>
            </c:dLbl>
            <c:dLbl>
              <c:idx val="22"/>
              <c:layout>
                <c:manualLayout>
                  <c:x val="-7.751939561728538E-3"/>
                  <c:y val="-9.9009875260550762E-3"/>
                </c:manualLayout>
              </c:layout>
              <c:tx>
                <c:rich>
                  <a:bodyPr/>
                  <a:lstStyle/>
                  <a:p>
                    <a:r>
                      <a:rPr lang="en-US" altLang="en-US" dirty="0"/>
                      <a:t>Korea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84BC-420E-84AC-FC6305C19892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Sheet1!$I$2:$I$23</c:f>
              <c:numCache>
                <c:formatCode>General</c:formatCode>
                <c:ptCount val="22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</c:numCache>
            </c:numRef>
          </c:cat>
          <c:val>
            <c:numRef>
              <c:f>Sheet1!$J$2:$J$23</c:f>
              <c:numCache>
                <c:formatCode>0.0_);[Red]\(0.0\)</c:formatCode>
                <c:ptCount val="22"/>
                <c:pt idx="0">
                  <c:v>36.231619119644193</c:v>
                </c:pt>
                <c:pt idx="1">
                  <c:v>38.668343424797101</c:v>
                </c:pt>
                <c:pt idx="2">
                  <c:v>37.112313508987405</c:v>
                </c:pt>
                <c:pt idx="3">
                  <c:v>37.182468175888097</c:v>
                </c:pt>
                <c:pt idx="4">
                  <c:v>38.512328267097494</c:v>
                </c:pt>
                <c:pt idx="5">
                  <c:v>37.798985838890111</c:v>
                </c:pt>
                <c:pt idx="6">
                  <c:v>38.36696147918699</c:v>
                </c:pt>
                <c:pt idx="7">
                  <c:v>34.917888045310988</c:v>
                </c:pt>
                <c:pt idx="8">
                  <c:v>25.857052206993096</c:v>
                </c:pt>
                <c:pt idx="9">
                  <c:v>28.779011964798006</c:v>
                </c:pt>
                <c:pt idx="10">
                  <c:v>30.56852817535399</c:v>
                </c:pt>
                <c:pt idx="11">
                  <c:v>30.366721749305693</c:v>
                </c:pt>
                <c:pt idx="12">
                  <c:v>31.0159802436829</c:v>
                </c:pt>
                <c:pt idx="13">
                  <c:v>32.335090637206996</c:v>
                </c:pt>
                <c:pt idx="14">
                  <c:v>33.116391301155112</c:v>
                </c:pt>
                <c:pt idx="15">
                  <c:v>33.420509099960299</c:v>
                </c:pt>
                <c:pt idx="16">
                  <c:v>33.980521559715285</c:v>
                </c:pt>
                <c:pt idx="17">
                  <c:v>34.220823645591707</c:v>
                </c:pt>
                <c:pt idx="18">
                  <c:v>34.428569674491904</c:v>
                </c:pt>
                <c:pt idx="19">
                  <c:v>29.729211330413797</c:v>
                </c:pt>
                <c:pt idx="20">
                  <c:v>31.777393817901597</c:v>
                </c:pt>
                <c:pt idx="21">
                  <c:v>31.497180461883506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4BC-420E-84AC-FC6305C19892}"/>
            </c:ext>
          </c:extLst>
        </c:ser>
        <c:ser>
          <c:idx val="2"/>
          <c:order val="1"/>
          <c:spPr>
            <a:ln>
              <a:prstDash val="sysDot"/>
            </a:ln>
          </c:spPr>
          <c:marker>
            <c:symbol val="none"/>
          </c:marker>
          <c:dLbls>
            <c:dLbl>
              <c:idx val="21"/>
              <c:layout>
                <c:manualLayout>
                  <c:x val="-4.2162360277700664E-2"/>
                  <c:y val="2.3635751847683028E-3"/>
                </c:manualLayout>
              </c:layout>
              <c:tx>
                <c:rich>
                  <a:bodyPr/>
                  <a:lstStyle/>
                  <a:p>
                    <a:r>
                      <a:rPr lang="en-US" altLang="en-US"/>
                      <a:t>China 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84BC-420E-84AC-FC6305C19892}"/>
                </c:ext>
              </c:extLst>
            </c:dLbl>
            <c:dLbl>
              <c:idx val="22"/>
              <c:layout>
                <c:manualLayout>
                  <c:x val="-1.0335919415638047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altLang="en-US"/>
                      <a:t>China 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84BC-420E-84AC-FC6305C1989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800"/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Sheet1!$I$2:$I$23</c:f>
              <c:numCache>
                <c:formatCode>General</c:formatCode>
                <c:ptCount val="22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</c:numCache>
            </c:numRef>
          </c:cat>
          <c:val>
            <c:numRef>
              <c:f>Sheet1!$K$2:$K$23</c:f>
              <c:numCache>
                <c:formatCode>0.0_);[Red]\(0.0\)</c:formatCode>
                <c:ptCount val="22"/>
                <c:pt idx="0">
                  <c:v>22.613672912120798</c:v>
                </c:pt>
                <c:pt idx="1">
                  <c:v>21.381248533725692</c:v>
                </c:pt>
                <c:pt idx="2">
                  <c:v>21.191766858100895</c:v>
                </c:pt>
                <c:pt idx="3">
                  <c:v>22.757367789745299</c:v>
                </c:pt>
                <c:pt idx="4">
                  <c:v>25.457164645195</c:v>
                </c:pt>
                <c:pt idx="5">
                  <c:v>29.897373914718603</c:v>
                </c:pt>
                <c:pt idx="6">
                  <c:v>30.762168765068097</c:v>
                </c:pt>
                <c:pt idx="7">
                  <c:v>29.368519783019991</c:v>
                </c:pt>
                <c:pt idx="8">
                  <c:v>29.451996088027993</c:v>
                </c:pt>
                <c:pt idx="9">
                  <c:v>28.768953680992094</c:v>
                </c:pt>
                <c:pt idx="10">
                  <c:v>28.555721044540391</c:v>
                </c:pt>
                <c:pt idx="11">
                  <c:v>30.580350756645203</c:v>
                </c:pt>
                <c:pt idx="12">
                  <c:v>31.841176748275799</c:v>
                </c:pt>
                <c:pt idx="13">
                  <c:v>34.765052795410206</c:v>
                </c:pt>
                <c:pt idx="14">
                  <c:v>36.779060959815993</c:v>
                </c:pt>
                <c:pt idx="15">
                  <c:v>36.624190211296096</c:v>
                </c:pt>
                <c:pt idx="16">
                  <c:v>38.336804509162889</c:v>
                </c:pt>
                <c:pt idx="17">
                  <c:v>39.354139566421495</c:v>
                </c:pt>
                <c:pt idx="18">
                  <c:v>43.6265915632248</c:v>
                </c:pt>
                <c:pt idx="19">
                  <c:v>48.502370715141303</c:v>
                </c:pt>
                <c:pt idx="20">
                  <c:v>50.314688682556188</c:v>
                </c:pt>
                <c:pt idx="21">
                  <c:v>51.177603006362894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84BC-420E-84AC-FC6305C19892}"/>
            </c:ext>
          </c:extLst>
        </c:ser>
        <c:ser>
          <c:idx val="3"/>
          <c:order val="2"/>
          <c:spPr>
            <a:ln>
              <a:prstDash val="sysDash"/>
            </a:ln>
          </c:spPr>
          <c:marker>
            <c:symbol val="none"/>
          </c:marker>
          <c:dLbls>
            <c:dLbl>
              <c:idx val="21"/>
              <c:tx>
                <c:rich>
                  <a:bodyPr/>
                  <a:lstStyle/>
                  <a:p>
                    <a:r>
                      <a:rPr lang="en-US" altLang="en-US"/>
                      <a:t>Japan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84BC-420E-84AC-FC6305C19892}"/>
                </c:ext>
              </c:extLst>
            </c:dLbl>
            <c:dLbl>
              <c:idx val="22"/>
              <c:layout>
                <c:manualLayout>
                  <c:x val="-1.4172417378261486E-2"/>
                  <c:y val="-3.5131094532082185E-2"/>
                </c:manualLayout>
              </c:layout>
              <c:tx>
                <c:rich>
                  <a:bodyPr/>
                  <a:lstStyle/>
                  <a:p>
                    <a:r>
                      <a:rPr lang="en-US" altLang="en-US"/>
                      <a:t>Japan 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84BC-420E-84AC-FC6305C19892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Sheet1!$I$2:$I$23</c:f>
              <c:numCache>
                <c:formatCode>General</c:formatCode>
                <c:ptCount val="22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</c:numCache>
            </c:numRef>
          </c:cat>
          <c:val>
            <c:numRef>
              <c:f>Sheet1!$L$2:$L$23</c:f>
              <c:numCache>
                <c:formatCode>0.0_);[Red]\(0.0\)</c:formatCode>
                <c:ptCount val="22"/>
                <c:pt idx="0">
                  <c:v>34.515690803527804</c:v>
                </c:pt>
                <c:pt idx="1">
                  <c:v>34.547179937362692</c:v>
                </c:pt>
                <c:pt idx="2">
                  <c:v>34.03645455837249</c:v>
                </c:pt>
                <c:pt idx="3">
                  <c:v>33.612599968910203</c:v>
                </c:pt>
                <c:pt idx="4">
                  <c:v>32.351189851760886</c:v>
                </c:pt>
                <c:pt idx="5">
                  <c:v>32.536363601684592</c:v>
                </c:pt>
                <c:pt idx="6">
                  <c:v>32.903251051902792</c:v>
                </c:pt>
                <c:pt idx="7">
                  <c:v>32.031470537185712</c:v>
                </c:pt>
                <c:pt idx="8">
                  <c:v>29.659968614578208</c:v>
                </c:pt>
                <c:pt idx="9">
                  <c:v>28.005334734916694</c:v>
                </c:pt>
                <c:pt idx="10">
                  <c:v>28.068050742149392</c:v>
                </c:pt>
                <c:pt idx="11">
                  <c:v>27.531293034553499</c:v>
                </c:pt>
                <c:pt idx="12">
                  <c:v>25.467568635940598</c:v>
                </c:pt>
                <c:pt idx="13">
                  <c:v>25.090748071670497</c:v>
                </c:pt>
                <c:pt idx="14">
                  <c:v>24.876369535922993</c:v>
                </c:pt>
                <c:pt idx="15">
                  <c:v>24.07270222902299</c:v>
                </c:pt>
                <c:pt idx="16">
                  <c:v>24.152505397796602</c:v>
                </c:pt>
                <c:pt idx="17">
                  <c:v>24.160335958004001</c:v>
                </c:pt>
                <c:pt idx="18">
                  <c:v>23.799693584442096</c:v>
                </c:pt>
                <c:pt idx="19">
                  <c:v>20.610135793685902</c:v>
                </c:pt>
                <c:pt idx="20">
                  <c:v>20.087400078773499</c:v>
                </c:pt>
                <c:pt idx="21">
                  <c:v>20.718304812908197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84BC-420E-84AC-FC6305C19892}"/>
            </c:ext>
          </c:extLst>
        </c:ser>
        <c:ser>
          <c:idx val="4"/>
          <c:order val="3"/>
          <c:spPr>
            <a:ln>
              <a:prstDash val="lgDash"/>
            </a:ln>
          </c:spPr>
          <c:marker>
            <c:symbol val="none"/>
          </c:marker>
          <c:dLbls>
            <c:dLbl>
              <c:idx val="21"/>
              <c:layout>
                <c:manualLayout>
                  <c:x val="1.0578243825559773E-2"/>
                  <c:y val="2.5143310947399803E-2"/>
                </c:manualLayout>
              </c:layout>
              <c:tx>
                <c:rich>
                  <a:bodyPr/>
                  <a:lstStyle/>
                  <a:p>
                    <a:r>
                      <a:rPr lang="en-US" altLang="en-US"/>
                      <a:t>US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84BC-420E-84AC-FC6305C19892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Sheet1!$I$2:$I$23</c:f>
              <c:numCache>
                <c:formatCode>General</c:formatCode>
                <c:ptCount val="22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</c:numCache>
            </c:numRef>
          </c:cat>
          <c:val>
            <c:numRef>
              <c:f>Sheet1!$M$2:$M$23</c:f>
              <c:numCache>
                <c:formatCode>0.0_);[Red]\(0.0\)</c:formatCode>
                <c:ptCount val="22"/>
                <c:pt idx="0">
                  <c:v>19.368629157543193</c:v>
                </c:pt>
                <c:pt idx="1">
                  <c:v>18.0459707975388</c:v>
                </c:pt>
                <c:pt idx="2">
                  <c:v>19.113528728485104</c:v>
                </c:pt>
                <c:pt idx="3">
                  <c:v>20.071232318878199</c:v>
                </c:pt>
                <c:pt idx="4">
                  <c:v>20.754507184028601</c:v>
                </c:pt>
                <c:pt idx="5">
                  <c:v>20.177926123142203</c:v>
                </c:pt>
                <c:pt idx="6">
                  <c:v>20.393614470958699</c:v>
                </c:pt>
                <c:pt idx="7">
                  <c:v>21.389557421207403</c:v>
                </c:pt>
                <c:pt idx="8">
                  <c:v>21.884906291961698</c:v>
                </c:pt>
                <c:pt idx="9">
                  <c:v>22.609572112560297</c:v>
                </c:pt>
                <c:pt idx="10">
                  <c:v>23.608042299747495</c:v>
                </c:pt>
                <c:pt idx="11">
                  <c:v>22.231970727443709</c:v>
                </c:pt>
                <c:pt idx="12">
                  <c:v>22.075013816356702</c:v>
                </c:pt>
                <c:pt idx="13">
                  <c:v>21.868501603603395</c:v>
                </c:pt>
                <c:pt idx="14">
                  <c:v>22.646576166153</c:v>
                </c:pt>
                <c:pt idx="15">
                  <c:v>22.712631523609197</c:v>
                </c:pt>
                <c:pt idx="16">
                  <c:v>22.382576763629896</c:v>
                </c:pt>
                <c:pt idx="17">
                  <c:v>20.863147079944596</c:v>
                </c:pt>
                <c:pt idx="18">
                  <c:v>19.071926176548001</c:v>
                </c:pt>
                <c:pt idx="19">
                  <c:v>15.358726680278799</c:v>
                </c:pt>
                <c:pt idx="20">
                  <c:v>16.314625740051305</c:v>
                </c:pt>
                <c:pt idx="21">
                  <c:v>16.476379334926591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84BC-420E-84AC-FC6305C19892}"/>
            </c:ext>
          </c:extLst>
        </c:ser>
        <c:ser>
          <c:idx val="5"/>
          <c:order val="4"/>
          <c:spPr>
            <a:ln>
              <a:prstDash val="dashDot"/>
            </a:ln>
          </c:spPr>
          <c:marker>
            <c:symbol val="none"/>
          </c:marker>
          <c:dLbls>
            <c:dLbl>
              <c:idx val="21"/>
              <c:layout>
                <c:manualLayout>
                  <c:x val="-1.0335919415638047E-2"/>
                  <c:y val="9.9009875260550745E-3"/>
                </c:manualLayout>
              </c:layout>
              <c:tx>
                <c:rich>
                  <a:bodyPr/>
                  <a:lstStyle/>
                  <a:p>
                    <a:r>
                      <a:rPr lang="en-US" altLang="en-US"/>
                      <a:t>Taiwan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B-84BC-420E-84AC-FC6305C19892}"/>
                </c:ext>
              </c:extLst>
            </c:dLbl>
            <c:dLbl>
              <c:idx val="22"/>
              <c:tx>
                <c:rich>
                  <a:bodyPr/>
                  <a:lstStyle/>
                  <a:p>
                    <a:r>
                      <a:rPr lang="en-US" altLang="en-US"/>
                      <a:t>US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C-84BC-420E-84AC-FC6305C19892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Sheet1!$I$2:$I$23</c:f>
              <c:numCache>
                <c:formatCode>General</c:formatCode>
                <c:ptCount val="22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</c:numCache>
            </c:numRef>
          </c:cat>
          <c:val>
            <c:numRef>
              <c:f>Sheet1!$N$2:$N$23</c:f>
              <c:numCache>
                <c:formatCode>0.0_);[Red]\(0.0\)</c:formatCode>
                <c:ptCount val="22"/>
                <c:pt idx="0">
                  <c:v>27.6055008172989</c:v>
                </c:pt>
                <c:pt idx="1">
                  <c:v>29.246827960014301</c:v>
                </c:pt>
                <c:pt idx="2">
                  <c:v>30.820518732070902</c:v>
                </c:pt>
                <c:pt idx="3">
                  <c:v>31.948101520538298</c:v>
                </c:pt>
                <c:pt idx="4">
                  <c:v>31.758937239646897</c:v>
                </c:pt>
                <c:pt idx="5">
                  <c:v>30.98677992820739</c:v>
                </c:pt>
                <c:pt idx="6">
                  <c:v>28.850904107093804</c:v>
                </c:pt>
                <c:pt idx="7">
                  <c:v>29.535785317420999</c:v>
                </c:pt>
                <c:pt idx="8">
                  <c:v>29.368972778320298</c:v>
                </c:pt>
                <c:pt idx="9">
                  <c:v>28.195053339004502</c:v>
                </c:pt>
                <c:pt idx="10">
                  <c:v>28.687849640846302</c:v>
                </c:pt>
                <c:pt idx="11">
                  <c:v>23.1876567006111</c:v>
                </c:pt>
                <c:pt idx="12">
                  <c:v>23.218865692615509</c:v>
                </c:pt>
                <c:pt idx="13">
                  <c:v>22.899852693080902</c:v>
                </c:pt>
                <c:pt idx="14">
                  <c:v>25.462228059768691</c:v>
                </c:pt>
                <c:pt idx="15">
                  <c:v>23.856760561466199</c:v>
                </c:pt>
                <c:pt idx="16">
                  <c:v>23.176196217536898</c:v>
                </c:pt>
                <c:pt idx="17">
                  <c:v>22.358042001724193</c:v>
                </c:pt>
                <c:pt idx="18">
                  <c:v>20.6081688404083</c:v>
                </c:pt>
                <c:pt idx="19">
                  <c:v>16.442175209522194</c:v>
                </c:pt>
                <c:pt idx="20">
                  <c:v>20.1605811715126</c:v>
                </c:pt>
                <c:pt idx="21">
                  <c:v>18.200832605361892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84BC-420E-84AC-FC6305C198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867504"/>
        <c:axId val="39868048"/>
      </c:lineChart>
      <c:catAx>
        <c:axId val="39867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9868048"/>
        <c:crosses val="autoZero"/>
        <c:auto val="1"/>
        <c:lblAlgn val="ctr"/>
        <c:lblOffset val="100"/>
        <c:noMultiLvlLbl val="0"/>
      </c:catAx>
      <c:valAx>
        <c:axId val="39868048"/>
        <c:scaling>
          <c:orientation val="minMax"/>
          <c:min val="10"/>
        </c:scaling>
        <c:delete val="0"/>
        <c:axPos val="l"/>
        <c:majorGridlines/>
        <c:title>
          <c:tx>
            <c:rich>
              <a:bodyPr rot="0" vert="horz"/>
              <a:lstStyle/>
              <a:p>
                <a:pPr>
                  <a:defRPr b="0"/>
                </a:pPr>
                <a:r>
                  <a:rPr lang="en-US" altLang="ko-KR" b="0"/>
                  <a:t>Gross capital formation</a:t>
                </a:r>
                <a:r>
                  <a:rPr lang="en-US" altLang="ko-KR" b="0" baseline="0"/>
                  <a:t> </a:t>
                </a:r>
              </a:p>
              <a:p>
                <a:pPr>
                  <a:defRPr b="0"/>
                </a:pPr>
                <a:r>
                  <a:rPr lang="en-US" altLang="ko-KR" b="0" baseline="0"/>
                  <a:t>(</a:t>
                </a:r>
                <a:r>
                  <a:rPr lang="en-US" altLang="ko-KR" b="0"/>
                  <a:t>% of GDP)</a:t>
                </a:r>
                <a:endParaRPr lang="ko-KR" altLang="en-US" b="0"/>
              </a:p>
            </c:rich>
          </c:tx>
          <c:layout>
            <c:manualLayout>
              <c:xMode val="edge"/>
              <c:yMode val="edge"/>
              <c:x val="0"/>
              <c:y val="3.0789212653202229E-3"/>
            </c:manualLayout>
          </c:layout>
          <c:overlay val="0"/>
        </c:title>
        <c:numFmt formatCode="0.0_);[Red]\(0.0\)" sourceLinked="1"/>
        <c:majorTickMark val="out"/>
        <c:minorTickMark val="none"/>
        <c:tickLblPos val="nextTo"/>
        <c:crossAx val="39867504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lineChart>
        <c:grouping val="standard"/>
        <c:varyColors val="0"/>
        <c:ser>
          <c:idx val="1"/>
          <c:order val="1"/>
          <c:tx>
            <c:strRef>
              <c:f>graph!$C$1</c:f>
              <c:strCache>
                <c:ptCount val="1"/>
                <c:pt idx="0">
                  <c:v>Total investment(% of GDP)</c:v>
                </c:pt>
              </c:strCache>
            </c:strRef>
          </c:tx>
          <c:cat>
            <c:numRef>
              <c:f>graph!$A$2:$A$20</c:f>
              <c:numCache>
                <c:formatCode>General</c:formatCode>
                <c:ptCount val="19"/>
                <c:pt idx="0">
                  <c:v>1994</c:v>
                </c:pt>
                <c:pt idx="1">
                  <c:v>1995</c:v>
                </c:pt>
                <c:pt idx="2">
                  <c:v>1996</c:v>
                </c:pt>
                <c:pt idx="3">
                  <c:v>1997</c:v>
                </c:pt>
                <c:pt idx="4">
                  <c:v>1998</c:v>
                </c:pt>
                <c:pt idx="5">
                  <c:v>1999</c:v>
                </c:pt>
                <c:pt idx="6">
                  <c:v>2000</c:v>
                </c:pt>
                <c:pt idx="7">
                  <c:v>2001</c:v>
                </c:pt>
                <c:pt idx="8">
                  <c:v>2002</c:v>
                </c:pt>
                <c:pt idx="9">
                  <c:v>2003</c:v>
                </c:pt>
                <c:pt idx="10">
                  <c:v>2004</c:v>
                </c:pt>
                <c:pt idx="11">
                  <c:v>2005</c:v>
                </c:pt>
                <c:pt idx="12">
                  <c:v>2006</c:v>
                </c:pt>
                <c:pt idx="13">
                  <c:v>2007</c:v>
                </c:pt>
                <c:pt idx="14">
                  <c:v>2008</c:v>
                </c:pt>
                <c:pt idx="15">
                  <c:v>2009</c:v>
                </c:pt>
                <c:pt idx="16">
                  <c:v>2010</c:v>
                </c:pt>
                <c:pt idx="17">
                  <c:v>2011</c:v>
                </c:pt>
                <c:pt idx="18">
                  <c:v>2012</c:v>
                </c:pt>
              </c:numCache>
            </c:numRef>
          </c:cat>
          <c:val>
            <c:numRef>
              <c:f>graph!$C$2:$C$20</c:f>
              <c:numCache>
                <c:formatCode>0.0_ </c:formatCode>
                <c:ptCount val="19"/>
                <c:pt idx="0">
                  <c:v>38.660000000000004</c:v>
                </c:pt>
                <c:pt idx="1">
                  <c:v>38.914999999999999</c:v>
                </c:pt>
                <c:pt idx="2">
                  <c:v>39.800000000000011</c:v>
                </c:pt>
                <c:pt idx="3">
                  <c:v>37.310999999999993</c:v>
                </c:pt>
                <c:pt idx="4">
                  <c:v>26.867999999999999</c:v>
                </c:pt>
                <c:pt idx="5">
                  <c:v>30.457999999999995</c:v>
                </c:pt>
                <c:pt idx="6">
                  <c:v>32.942</c:v>
                </c:pt>
                <c:pt idx="7">
                  <c:v>31.56</c:v>
                </c:pt>
                <c:pt idx="8">
                  <c:v>30.939999999999998</c:v>
                </c:pt>
                <c:pt idx="9">
                  <c:v>32.015000000000001</c:v>
                </c:pt>
                <c:pt idx="10">
                  <c:v>32.117000000000004</c:v>
                </c:pt>
                <c:pt idx="11">
                  <c:v>32.163000000000011</c:v>
                </c:pt>
                <c:pt idx="12">
                  <c:v>32.701000000000001</c:v>
                </c:pt>
                <c:pt idx="13">
                  <c:v>32.58</c:v>
                </c:pt>
                <c:pt idx="14">
                  <c:v>33.019000000000005</c:v>
                </c:pt>
                <c:pt idx="15">
                  <c:v>28.465999999999998</c:v>
                </c:pt>
                <c:pt idx="16">
                  <c:v>32.023000000000003</c:v>
                </c:pt>
                <c:pt idx="17">
                  <c:v>32.958999999999996</c:v>
                </c:pt>
                <c:pt idx="18">
                  <c:v>31.001000000000001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988-4B10-AA6E-110244AA39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9856080"/>
        <c:axId val="39869136"/>
      </c:lineChart>
      <c:lineChart>
        <c:grouping val="standard"/>
        <c:varyColors val="0"/>
        <c:ser>
          <c:idx val="0"/>
          <c:order val="0"/>
          <c:tx>
            <c:strRef>
              <c:f>graph!$B$1</c:f>
              <c:strCache>
                <c:ptCount val="1"/>
                <c:pt idx="0">
                  <c:v>Share of foreign investors in stock market(% of total market capitalization)</c:v>
                </c:pt>
              </c:strCache>
            </c:strRef>
          </c:tx>
          <c:spPr>
            <a:ln>
              <a:prstDash val="sysDash"/>
            </a:ln>
          </c:spPr>
          <c:marker>
            <c:spPr>
              <a:ln>
                <a:prstDash val="sysDash"/>
              </a:ln>
            </c:spPr>
          </c:marker>
          <c:cat>
            <c:numRef>
              <c:f>graph!$A$2:$A$20</c:f>
              <c:numCache>
                <c:formatCode>General</c:formatCode>
                <c:ptCount val="19"/>
                <c:pt idx="0">
                  <c:v>1994</c:v>
                </c:pt>
                <c:pt idx="1">
                  <c:v>1995</c:v>
                </c:pt>
                <c:pt idx="2">
                  <c:v>1996</c:v>
                </c:pt>
                <c:pt idx="3">
                  <c:v>1997</c:v>
                </c:pt>
                <c:pt idx="4">
                  <c:v>1998</c:v>
                </c:pt>
                <c:pt idx="5">
                  <c:v>1999</c:v>
                </c:pt>
                <c:pt idx="6">
                  <c:v>2000</c:v>
                </c:pt>
                <c:pt idx="7">
                  <c:v>2001</c:v>
                </c:pt>
                <c:pt idx="8">
                  <c:v>2002</c:v>
                </c:pt>
                <c:pt idx="9">
                  <c:v>2003</c:v>
                </c:pt>
                <c:pt idx="10">
                  <c:v>2004</c:v>
                </c:pt>
                <c:pt idx="11">
                  <c:v>2005</c:v>
                </c:pt>
                <c:pt idx="12">
                  <c:v>2006</c:v>
                </c:pt>
                <c:pt idx="13">
                  <c:v>2007</c:v>
                </c:pt>
                <c:pt idx="14">
                  <c:v>2008</c:v>
                </c:pt>
                <c:pt idx="15">
                  <c:v>2009</c:v>
                </c:pt>
                <c:pt idx="16">
                  <c:v>2010</c:v>
                </c:pt>
                <c:pt idx="17">
                  <c:v>2011</c:v>
                </c:pt>
                <c:pt idx="18">
                  <c:v>2012</c:v>
                </c:pt>
              </c:numCache>
            </c:numRef>
          </c:cat>
          <c:val>
            <c:numRef>
              <c:f>graph!$B$2:$B$20</c:f>
              <c:numCache>
                <c:formatCode>General</c:formatCode>
                <c:ptCount val="19"/>
                <c:pt idx="0">
                  <c:v>10.200000000000001</c:v>
                </c:pt>
                <c:pt idx="1">
                  <c:v>11.9</c:v>
                </c:pt>
                <c:pt idx="2">
                  <c:v>13</c:v>
                </c:pt>
                <c:pt idx="3">
                  <c:v>14.6</c:v>
                </c:pt>
                <c:pt idx="4">
                  <c:v>18.600000000000001</c:v>
                </c:pt>
                <c:pt idx="5">
                  <c:v>21.9</c:v>
                </c:pt>
                <c:pt idx="6">
                  <c:v>30.1</c:v>
                </c:pt>
                <c:pt idx="7">
                  <c:v>36.6</c:v>
                </c:pt>
                <c:pt idx="8">
                  <c:v>36</c:v>
                </c:pt>
                <c:pt idx="9">
                  <c:v>40.1</c:v>
                </c:pt>
                <c:pt idx="10">
                  <c:v>42</c:v>
                </c:pt>
                <c:pt idx="11">
                  <c:v>39.700000000000003</c:v>
                </c:pt>
                <c:pt idx="12">
                  <c:v>37.300000000000011</c:v>
                </c:pt>
                <c:pt idx="13">
                  <c:v>32.4</c:v>
                </c:pt>
                <c:pt idx="14">
                  <c:v>28.9</c:v>
                </c:pt>
                <c:pt idx="15">
                  <c:v>32.6</c:v>
                </c:pt>
                <c:pt idx="16">
                  <c:v>33</c:v>
                </c:pt>
                <c:pt idx="17">
                  <c:v>32.6</c:v>
                </c:pt>
                <c:pt idx="18">
                  <c:v>34.4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988-4B10-AA6E-110244AA39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9859888"/>
        <c:axId val="39862064"/>
      </c:lineChart>
      <c:catAx>
        <c:axId val="398560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9869136"/>
        <c:crosses val="autoZero"/>
        <c:auto val="1"/>
        <c:lblAlgn val="ctr"/>
        <c:lblOffset val="100"/>
        <c:noMultiLvlLbl val="0"/>
      </c:catAx>
      <c:valAx>
        <c:axId val="39869136"/>
        <c:scaling>
          <c:orientation val="minMax"/>
          <c:max val="41"/>
          <c:min val="25"/>
        </c:scaling>
        <c:delete val="0"/>
        <c:axPos val="l"/>
        <c:majorGridlines/>
        <c:numFmt formatCode="0.0_ " sourceLinked="1"/>
        <c:majorTickMark val="out"/>
        <c:minorTickMark val="none"/>
        <c:tickLblPos val="nextTo"/>
        <c:crossAx val="39856080"/>
        <c:crosses val="autoZero"/>
        <c:crossBetween val="between"/>
      </c:valAx>
      <c:valAx>
        <c:axId val="39862064"/>
        <c:scaling>
          <c:orientation val="minMax"/>
          <c:max val="45"/>
          <c:min val="10"/>
        </c:scaling>
        <c:delete val="0"/>
        <c:axPos val="r"/>
        <c:numFmt formatCode="General" sourceLinked="1"/>
        <c:majorTickMark val="out"/>
        <c:minorTickMark val="none"/>
        <c:tickLblPos val="nextTo"/>
        <c:crossAx val="39859888"/>
        <c:crosses val="max"/>
        <c:crossBetween val="between"/>
      </c:valAx>
      <c:catAx>
        <c:axId val="3985988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39862064"/>
        <c:crosses val="autoZero"/>
        <c:auto val="1"/>
        <c:lblAlgn val="ctr"/>
        <c:lblOffset val="100"/>
        <c:noMultiLvlLbl val="0"/>
      </c:catAx>
    </c:plotArea>
    <c:legend>
      <c:legendPos val="b"/>
      <c:overlay val="0"/>
    </c:legend>
    <c:plotVisOnly val="1"/>
    <c:dispBlanksAs val="gap"/>
    <c:showDLblsOverMax val="0"/>
  </c:chart>
  <c:externalData r:id="rId2">
    <c:autoUpdate val="0"/>
  </c:externalData>
  <c:userShapes r:id="rId3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0.51908</cdr:x>
      <cdr:y>0.125</cdr:y>
    </cdr:from>
    <cdr:to>
      <cdr:x>0.97414</cdr:x>
      <cdr:y>0.23944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389791" y="600075"/>
          <a:ext cx="2971673" cy="54938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altLang="ko-KR" sz="2000" dirty="0"/>
            <a:t>Share of foreign investors</a:t>
          </a:r>
          <a:endParaRPr lang="ko-KR" altLang="en-US" sz="2000" dirty="0"/>
        </a:p>
      </cdr:txBody>
    </cdr:sp>
  </cdr:relSizeAnchor>
  <cdr:relSizeAnchor xmlns:cdr="http://schemas.openxmlformats.org/drawingml/2006/chartDrawing">
    <cdr:from>
      <cdr:x>0.52586</cdr:x>
      <cdr:y>0.5</cdr:y>
    </cdr:from>
    <cdr:to>
      <cdr:x>0.74138</cdr:x>
      <cdr:y>0.59375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4392488" y="2304256"/>
          <a:ext cx="1800200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altLang="ko-KR" sz="1800" dirty="0"/>
            <a:t>Investment</a:t>
          </a:r>
          <a:endParaRPr lang="ko-KR" altLang="en-US" sz="18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B33D02-76E7-4C43-92E4-38C700759E2C}" type="datetimeFigureOut">
              <a:rPr lang="ko-KR" altLang="en-US" smtClean="0"/>
              <a:t>2025-09-02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8B0C1E-B94E-42D3-B384-57DA14EB02C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380232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C4F5CE-EC26-4E0A-B8AE-D8C01F4DDFF5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864257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D1C317-4077-1095-A706-62B95881EC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3C6FFF64-3280-F8E2-4D06-6B6364C82D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5138BF76-6A17-B26B-CC63-898B6300C6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0AE7661-A312-59AE-770B-F2B6671CA9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08554A-ED87-4EDC-889C-F806C16BB25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2794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AC9EAD-0AC2-A1D9-0F25-071371BF8A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E54D9B7D-2D1E-FEE9-9A44-AAF31CFB97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1C487C34-2C18-5694-FECB-E606273EC6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03A857F-8D17-60DC-10AF-E5B7529AF3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08554A-ED87-4EDC-889C-F806C16BB258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2799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8B0C1E-B94E-42D3-B384-57DA14EB02C6}" type="slidenum">
              <a:rPr lang="ko-KR" altLang="en-US" smtClean="0"/>
              <a:t>35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558904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8B0C1E-B94E-42D3-B384-57DA14EB02C6}" type="slidenum">
              <a:rPr lang="ko-KR" altLang="en-US" smtClean="0"/>
              <a:t>37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88217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12739" y="1414398"/>
            <a:ext cx="9566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423574-5597-4C53-9005-AE2150FFA4D5}" type="datetime1">
              <a:rPr lang="en-US" altLang="ko-KR" smtClean="0"/>
              <a:t>9/2/2025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tx1"/>
                </a:solidFill>
                <a:latin typeface="맑은 고딕"/>
                <a:cs typeface="맑은 고딕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8ACA91-9CB5-4C97-97AD-738494392C21}" type="datetime1">
              <a:rPr lang="en-US" altLang="ko-KR" smtClean="0"/>
              <a:t>9/2/2025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tx1"/>
                </a:solidFill>
                <a:latin typeface="맑은 고딕"/>
                <a:cs typeface="맑은 고딕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E4CAA3-F63D-4E4B-A65E-C10968CD9DC5}" type="datetime1">
              <a:rPr lang="en-US" altLang="ko-KR" smtClean="0"/>
              <a:t>9/2/2025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tx1"/>
                </a:solidFill>
                <a:latin typeface="맑은 고딕"/>
                <a:cs typeface="맑은 고딕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C8085A-8AA8-4F20-B0E6-72721E33C8BC}" type="datetime1">
              <a:rPr lang="en-US" altLang="ko-KR" smtClean="0"/>
              <a:t>9/2/2025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967256-507E-4100-BC2B-68A54C710CBF}" type="datetime1">
              <a:rPr lang="en-US" altLang="ko-KR" smtClean="0"/>
              <a:t>9/2/2025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3CFBD02-145A-4983-8592-7D005EAE5E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87950196-8CD2-4801-8981-89062274DB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BD0BD40-FD73-4789-95D2-9AF81E625F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64B13-7594-4919-9EA1-4FDAA97F568D}" type="datetimeFigureOut">
              <a:rPr lang="ko-KR" altLang="en-US" smtClean="0"/>
              <a:t>2025-09-02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A137D5D-945C-4D2C-82EB-8861553E5D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134E42A-80AF-482D-96D4-CE8EBB559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1B693-4D3F-4A5A-9FA4-F54297E134A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21822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39DFB235-47E0-B827-861A-F594D5B01D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5EE39-3143-42C1-9162-2BEBFA96ED95}" type="datetimeFigureOut">
              <a:rPr lang="ko-KR" altLang="en-US" smtClean="0"/>
              <a:t>2025-09-02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17C792A6-3A2D-F97B-EAEC-BBB839C6C8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F0B4F7A-74B1-725A-FABB-071630DFCC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C00FC-4370-4D7F-A647-C1E65EB1B4D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758479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 userDrawn="1"/>
        </p:nvSpPr>
        <p:spPr>
          <a:xfrm>
            <a:off x="0" y="-52252"/>
            <a:ext cx="12192000" cy="855618"/>
          </a:xfrm>
          <a:prstGeom prst="rect">
            <a:avLst/>
          </a:prstGeom>
          <a:solidFill>
            <a:srgbClr val="EBEF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cxnSp>
        <p:nvCxnSpPr>
          <p:cNvPr id="4" name="직선 연결선 3"/>
          <p:cNvCxnSpPr/>
          <p:nvPr userDrawn="1"/>
        </p:nvCxnSpPr>
        <p:spPr>
          <a:xfrm flipV="1">
            <a:off x="718526" y="783759"/>
            <a:ext cx="10754951" cy="13063"/>
          </a:xfrm>
          <a:prstGeom prst="line">
            <a:avLst/>
          </a:prstGeom>
          <a:ln>
            <a:solidFill>
              <a:srgbClr val="0B0C2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62" t="36212" r="5001" b="29166"/>
          <a:stretch/>
        </p:blipFill>
        <p:spPr>
          <a:xfrm>
            <a:off x="10871994" y="375559"/>
            <a:ext cx="1202964" cy="356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413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74">
          <p15:clr>
            <a:srgbClr val="FBAE40"/>
          </p15:clr>
        </p15:guide>
        <p15:guide id="2" orient="horz" pos="2260">
          <p15:clr>
            <a:srgbClr val="FBAE40"/>
          </p15:clr>
        </p15:guide>
        <p15:guide id="3" pos="3840">
          <p15:clr>
            <a:srgbClr val="FBAE40"/>
          </p15:clr>
        </p15:guide>
        <p15:guide id="4" pos="438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50" t="20508" b="11871"/>
          <a:stretch/>
        </p:blipFill>
        <p:spPr>
          <a:xfrm>
            <a:off x="695325" y="6308725"/>
            <a:ext cx="1476103" cy="495292"/>
          </a:xfrm>
          <a:prstGeom prst="rect">
            <a:avLst/>
          </a:prstGeom>
        </p:spPr>
      </p:pic>
      <p:sp>
        <p:nvSpPr>
          <p:cNvPr id="5" name="직사각형 4"/>
          <p:cNvSpPr/>
          <p:nvPr userDrawn="1"/>
        </p:nvSpPr>
        <p:spPr>
          <a:xfrm>
            <a:off x="0" y="1"/>
            <a:ext cx="224444" cy="6858000"/>
          </a:xfrm>
          <a:prstGeom prst="rect">
            <a:avLst/>
          </a:prstGeom>
          <a:solidFill>
            <a:srgbClr val="307F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" name="직선 연결선 2"/>
          <p:cNvCxnSpPr/>
          <p:nvPr userDrawn="1"/>
        </p:nvCxnSpPr>
        <p:spPr>
          <a:xfrm>
            <a:off x="182880" y="1895302"/>
            <a:ext cx="2818014" cy="1387"/>
          </a:xfrm>
          <a:prstGeom prst="line">
            <a:avLst/>
          </a:prstGeom>
          <a:ln>
            <a:solidFill>
              <a:srgbClr val="307FE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1911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435540" y="267839"/>
            <a:ext cx="8647853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chemeClr val="tx1"/>
                </a:solidFill>
                <a:latin typeface="맑은 고딕"/>
                <a:cs typeface="맑은 고딕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44339" y="1403984"/>
            <a:ext cx="11189547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4C6E18-F0AA-45FB-AA64-BA40FE55955C}" type="datetime1">
              <a:rPr lang="en-US" altLang="ko-KR" smtClean="0"/>
              <a:t>9/2/2025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7" r:id="rId6"/>
    <p:sldLayoutId id="2147483668" r:id="rId7"/>
    <p:sldLayoutId id="2147483669" r:id="rId8"/>
    <p:sldLayoutId id="2147483670" r:id="rId9"/>
  </p:sldLayoutIdLst>
  <p:hf hdr="0" ft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keunlee.com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19200" y="941138"/>
            <a:ext cx="9372600" cy="27597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74800" marR="5080" indent="-1562735" algn="ctr">
              <a:spcBef>
                <a:spcPts val="100"/>
              </a:spcBef>
            </a:pPr>
            <a:r>
              <a:rPr lang="ko-KR" altLang="en-US" sz="4400" b="1" dirty="0"/>
              <a:t>트럼프 </a:t>
            </a:r>
            <a:r>
              <a:rPr lang="en-US" altLang="ko-KR" sz="4400" b="1" dirty="0"/>
              <a:t>2</a:t>
            </a:r>
            <a:r>
              <a:rPr lang="ko-KR" altLang="en-US" sz="4400" b="1" dirty="0"/>
              <a:t>기의 충격과 한국의 대응</a:t>
            </a:r>
            <a:r>
              <a:rPr lang="en-US" altLang="ko-KR" sz="4400" b="1" dirty="0"/>
              <a:t>:</a:t>
            </a:r>
          </a:p>
          <a:p>
            <a:pPr marL="1574800" marR="5080" indent="-1562735" algn="ctr">
              <a:spcBef>
                <a:spcPts val="100"/>
              </a:spcBef>
            </a:pPr>
            <a:endParaRPr lang="en-US" altLang="ko-KR" sz="4400" b="1" dirty="0"/>
          </a:p>
          <a:p>
            <a:pPr marL="1574800" marR="5080" indent="-1562735" algn="ctr">
              <a:spcBef>
                <a:spcPts val="100"/>
              </a:spcBef>
            </a:pPr>
            <a:r>
              <a:rPr lang="ko-KR" altLang="en-US" sz="4400" b="1" dirty="0"/>
              <a:t>단기</a:t>
            </a:r>
            <a:r>
              <a:rPr lang="en-US" altLang="ko-KR" sz="4400" b="1" dirty="0"/>
              <a:t>, </a:t>
            </a:r>
            <a:r>
              <a:rPr lang="ko-KR" altLang="en-US" sz="4400" b="1" dirty="0"/>
              <a:t>중기</a:t>
            </a:r>
            <a:r>
              <a:rPr lang="en-US" altLang="ko-KR" sz="4400" b="1" dirty="0"/>
              <a:t>, </a:t>
            </a:r>
            <a:r>
              <a:rPr lang="ko-KR" altLang="en-US" sz="4400" b="1" dirty="0"/>
              <a:t>장기 </a:t>
            </a:r>
            <a:endParaRPr lang="en-US" altLang="ko-KR" sz="3200" b="1" dirty="0"/>
          </a:p>
          <a:p>
            <a:pPr marL="1574800" marR="5080" indent="-1562735" algn="ctr">
              <a:spcBef>
                <a:spcPts val="100"/>
              </a:spcBef>
            </a:pPr>
            <a:endParaRPr lang="en-US" altLang="ko-KR" sz="4400" b="1" dirty="0"/>
          </a:p>
        </p:txBody>
      </p:sp>
      <p:sp>
        <p:nvSpPr>
          <p:cNvPr id="3" name="object 3"/>
          <p:cNvSpPr txBox="1"/>
          <p:nvPr/>
        </p:nvSpPr>
        <p:spPr>
          <a:xfrm>
            <a:off x="10019538" y="6440830"/>
            <a:ext cx="1130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srgbClr val="888888"/>
                </a:solidFill>
                <a:latin typeface="굴림"/>
                <a:cs typeface="굴림"/>
              </a:rPr>
              <a:t>1</a:t>
            </a:r>
            <a:endParaRPr sz="1200">
              <a:latin typeface="굴림"/>
              <a:cs typeface="굴림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468496" y="4083303"/>
            <a:ext cx="647065" cy="335280"/>
          </a:xfrm>
          <a:custGeom>
            <a:avLst/>
            <a:gdLst/>
            <a:ahLst/>
            <a:cxnLst/>
            <a:rect l="l" t="t" r="r" b="b"/>
            <a:pathLst>
              <a:path w="647064" h="335279">
                <a:moveTo>
                  <a:pt x="193675" y="0"/>
                </a:moveTo>
                <a:lnTo>
                  <a:pt x="184404" y="508"/>
                </a:lnTo>
                <a:lnTo>
                  <a:pt x="179324" y="2667"/>
                </a:lnTo>
                <a:lnTo>
                  <a:pt x="178435" y="6350"/>
                </a:lnTo>
                <a:lnTo>
                  <a:pt x="177800" y="10287"/>
                </a:lnTo>
                <a:lnTo>
                  <a:pt x="181102" y="13589"/>
                </a:lnTo>
                <a:lnTo>
                  <a:pt x="188468" y="16383"/>
                </a:lnTo>
                <a:lnTo>
                  <a:pt x="198247" y="20574"/>
                </a:lnTo>
                <a:lnTo>
                  <a:pt x="218821" y="37338"/>
                </a:lnTo>
                <a:lnTo>
                  <a:pt x="218821" y="318389"/>
                </a:lnTo>
                <a:lnTo>
                  <a:pt x="219710" y="324993"/>
                </a:lnTo>
                <a:lnTo>
                  <a:pt x="223012" y="333121"/>
                </a:lnTo>
                <a:lnTo>
                  <a:pt x="225932" y="334899"/>
                </a:lnTo>
                <a:lnTo>
                  <a:pt x="230505" y="334899"/>
                </a:lnTo>
                <a:lnTo>
                  <a:pt x="245506" y="288036"/>
                </a:lnTo>
                <a:lnTo>
                  <a:pt x="247015" y="248412"/>
                </a:lnTo>
                <a:lnTo>
                  <a:pt x="247269" y="31242"/>
                </a:lnTo>
                <a:lnTo>
                  <a:pt x="247904" y="26670"/>
                </a:lnTo>
                <a:lnTo>
                  <a:pt x="248412" y="22606"/>
                </a:lnTo>
                <a:lnTo>
                  <a:pt x="248412" y="19431"/>
                </a:lnTo>
                <a:lnTo>
                  <a:pt x="247777" y="17399"/>
                </a:lnTo>
                <a:lnTo>
                  <a:pt x="246761" y="13843"/>
                </a:lnTo>
                <a:lnTo>
                  <a:pt x="243712" y="11176"/>
                </a:lnTo>
                <a:lnTo>
                  <a:pt x="238506" y="9525"/>
                </a:lnTo>
                <a:lnTo>
                  <a:pt x="233172" y="7493"/>
                </a:lnTo>
                <a:lnTo>
                  <a:pt x="227456" y="5842"/>
                </a:lnTo>
                <a:lnTo>
                  <a:pt x="215052" y="3214"/>
                </a:lnTo>
                <a:lnTo>
                  <a:pt x="208327" y="2000"/>
                </a:lnTo>
                <a:lnTo>
                  <a:pt x="201197" y="928"/>
                </a:lnTo>
                <a:lnTo>
                  <a:pt x="193675" y="0"/>
                </a:lnTo>
                <a:close/>
              </a:path>
              <a:path w="647064" h="335279">
                <a:moveTo>
                  <a:pt x="79121" y="55626"/>
                </a:moveTo>
                <a:lnTo>
                  <a:pt x="73913" y="55626"/>
                </a:lnTo>
                <a:lnTo>
                  <a:pt x="71500" y="57150"/>
                </a:lnTo>
                <a:lnTo>
                  <a:pt x="68961" y="59944"/>
                </a:lnTo>
                <a:lnTo>
                  <a:pt x="69850" y="64135"/>
                </a:lnTo>
                <a:lnTo>
                  <a:pt x="74294" y="69850"/>
                </a:lnTo>
                <a:lnTo>
                  <a:pt x="75311" y="71755"/>
                </a:lnTo>
                <a:lnTo>
                  <a:pt x="75565" y="73152"/>
                </a:lnTo>
                <a:lnTo>
                  <a:pt x="75184" y="73914"/>
                </a:lnTo>
                <a:lnTo>
                  <a:pt x="74675" y="76073"/>
                </a:lnTo>
                <a:lnTo>
                  <a:pt x="73532" y="77343"/>
                </a:lnTo>
                <a:lnTo>
                  <a:pt x="71881" y="77978"/>
                </a:lnTo>
                <a:lnTo>
                  <a:pt x="70866" y="77978"/>
                </a:lnTo>
                <a:lnTo>
                  <a:pt x="53556" y="81192"/>
                </a:lnTo>
                <a:lnTo>
                  <a:pt x="14605" y="104267"/>
                </a:lnTo>
                <a:lnTo>
                  <a:pt x="0" y="150876"/>
                </a:lnTo>
                <a:lnTo>
                  <a:pt x="2409" y="163423"/>
                </a:lnTo>
                <a:lnTo>
                  <a:pt x="34252" y="203539"/>
                </a:lnTo>
                <a:lnTo>
                  <a:pt x="77597" y="214630"/>
                </a:lnTo>
                <a:lnTo>
                  <a:pt x="94033" y="213322"/>
                </a:lnTo>
                <a:lnTo>
                  <a:pt x="109077" y="209407"/>
                </a:lnTo>
                <a:lnTo>
                  <a:pt x="122763" y="202896"/>
                </a:lnTo>
                <a:lnTo>
                  <a:pt x="135128" y="193802"/>
                </a:lnTo>
                <a:lnTo>
                  <a:pt x="137298" y="191643"/>
                </a:lnTo>
                <a:lnTo>
                  <a:pt x="78231" y="191643"/>
                </a:lnTo>
                <a:lnTo>
                  <a:pt x="67042" y="190759"/>
                </a:lnTo>
                <a:lnTo>
                  <a:pt x="31876" y="163163"/>
                </a:lnTo>
                <a:lnTo>
                  <a:pt x="28829" y="146050"/>
                </a:lnTo>
                <a:lnTo>
                  <a:pt x="29660" y="137025"/>
                </a:lnTo>
                <a:lnTo>
                  <a:pt x="57372" y="103774"/>
                </a:lnTo>
                <a:lnTo>
                  <a:pt x="78231" y="100838"/>
                </a:lnTo>
                <a:lnTo>
                  <a:pt x="139294" y="100838"/>
                </a:lnTo>
                <a:lnTo>
                  <a:pt x="135205" y="96577"/>
                </a:lnTo>
                <a:lnTo>
                  <a:pt x="123999" y="88757"/>
                </a:lnTo>
                <a:lnTo>
                  <a:pt x="111150" y="83103"/>
                </a:lnTo>
                <a:lnTo>
                  <a:pt x="104598" y="81534"/>
                </a:lnTo>
                <a:lnTo>
                  <a:pt x="97028" y="81534"/>
                </a:lnTo>
                <a:lnTo>
                  <a:pt x="96800" y="81192"/>
                </a:lnTo>
                <a:lnTo>
                  <a:pt x="96647" y="79629"/>
                </a:lnTo>
                <a:lnTo>
                  <a:pt x="97959" y="79629"/>
                </a:lnTo>
                <a:lnTo>
                  <a:pt x="98679" y="78740"/>
                </a:lnTo>
                <a:lnTo>
                  <a:pt x="101218" y="74422"/>
                </a:lnTo>
                <a:lnTo>
                  <a:pt x="102107" y="71120"/>
                </a:lnTo>
                <a:lnTo>
                  <a:pt x="101346" y="68580"/>
                </a:lnTo>
                <a:lnTo>
                  <a:pt x="100075" y="64643"/>
                </a:lnTo>
                <a:lnTo>
                  <a:pt x="95377" y="60960"/>
                </a:lnTo>
                <a:lnTo>
                  <a:pt x="87249" y="57404"/>
                </a:lnTo>
                <a:lnTo>
                  <a:pt x="79121" y="55626"/>
                </a:lnTo>
                <a:close/>
              </a:path>
              <a:path w="647064" h="335279">
                <a:moveTo>
                  <a:pt x="139294" y="100838"/>
                </a:moveTo>
                <a:lnTo>
                  <a:pt x="78231" y="100838"/>
                </a:lnTo>
                <a:lnTo>
                  <a:pt x="89731" y="101554"/>
                </a:lnTo>
                <a:lnTo>
                  <a:pt x="99837" y="103711"/>
                </a:lnTo>
                <a:lnTo>
                  <a:pt x="128893" y="137025"/>
                </a:lnTo>
                <a:lnTo>
                  <a:pt x="129793" y="146050"/>
                </a:lnTo>
                <a:lnTo>
                  <a:pt x="128984" y="154880"/>
                </a:lnTo>
                <a:lnTo>
                  <a:pt x="100060" y="188102"/>
                </a:lnTo>
                <a:lnTo>
                  <a:pt x="78231" y="191643"/>
                </a:lnTo>
                <a:lnTo>
                  <a:pt x="137298" y="191643"/>
                </a:lnTo>
                <a:lnTo>
                  <a:pt x="157480" y="152654"/>
                </a:lnTo>
                <a:lnTo>
                  <a:pt x="157835" y="140057"/>
                </a:lnTo>
                <a:lnTo>
                  <a:pt x="155844" y="128174"/>
                </a:lnTo>
                <a:lnTo>
                  <a:pt x="151497" y="117006"/>
                </a:lnTo>
                <a:lnTo>
                  <a:pt x="144780" y="106553"/>
                </a:lnTo>
                <a:lnTo>
                  <a:pt x="139294" y="100838"/>
                </a:lnTo>
                <a:close/>
              </a:path>
              <a:path w="647064" h="335279">
                <a:moveTo>
                  <a:pt x="96647" y="79629"/>
                </a:moveTo>
                <a:lnTo>
                  <a:pt x="96800" y="81192"/>
                </a:lnTo>
                <a:lnTo>
                  <a:pt x="97028" y="81534"/>
                </a:lnTo>
                <a:lnTo>
                  <a:pt x="97409" y="80772"/>
                </a:lnTo>
                <a:lnTo>
                  <a:pt x="97536" y="80264"/>
                </a:lnTo>
                <a:lnTo>
                  <a:pt x="97778" y="79900"/>
                </a:lnTo>
                <a:lnTo>
                  <a:pt x="96647" y="79629"/>
                </a:lnTo>
                <a:close/>
              </a:path>
              <a:path w="647064" h="335279">
                <a:moveTo>
                  <a:pt x="97778" y="79900"/>
                </a:moveTo>
                <a:lnTo>
                  <a:pt x="97536" y="80264"/>
                </a:lnTo>
                <a:lnTo>
                  <a:pt x="97409" y="80772"/>
                </a:lnTo>
                <a:lnTo>
                  <a:pt x="97028" y="81534"/>
                </a:lnTo>
                <a:lnTo>
                  <a:pt x="104598" y="81534"/>
                </a:lnTo>
                <a:lnTo>
                  <a:pt x="97778" y="79900"/>
                </a:lnTo>
                <a:close/>
              </a:path>
              <a:path w="647064" h="335279">
                <a:moveTo>
                  <a:pt x="97959" y="79629"/>
                </a:moveTo>
                <a:lnTo>
                  <a:pt x="96647" y="79629"/>
                </a:lnTo>
                <a:lnTo>
                  <a:pt x="97778" y="79900"/>
                </a:lnTo>
                <a:lnTo>
                  <a:pt x="97959" y="79629"/>
                </a:lnTo>
                <a:close/>
              </a:path>
              <a:path w="647064" h="335279">
                <a:moveTo>
                  <a:pt x="334644" y="147320"/>
                </a:moveTo>
                <a:lnTo>
                  <a:pt x="329945" y="148590"/>
                </a:lnTo>
                <a:lnTo>
                  <a:pt x="328716" y="153162"/>
                </a:lnTo>
                <a:lnTo>
                  <a:pt x="328168" y="155448"/>
                </a:lnTo>
                <a:lnTo>
                  <a:pt x="331343" y="159512"/>
                </a:lnTo>
                <a:lnTo>
                  <a:pt x="367792" y="177292"/>
                </a:lnTo>
                <a:lnTo>
                  <a:pt x="371347" y="178181"/>
                </a:lnTo>
                <a:lnTo>
                  <a:pt x="375793" y="177673"/>
                </a:lnTo>
                <a:lnTo>
                  <a:pt x="381000" y="175768"/>
                </a:lnTo>
                <a:lnTo>
                  <a:pt x="383920" y="174498"/>
                </a:lnTo>
                <a:lnTo>
                  <a:pt x="386206" y="173609"/>
                </a:lnTo>
                <a:lnTo>
                  <a:pt x="457501" y="167576"/>
                </a:lnTo>
                <a:lnTo>
                  <a:pt x="539396" y="165752"/>
                </a:lnTo>
                <a:lnTo>
                  <a:pt x="638607" y="165613"/>
                </a:lnTo>
                <a:lnTo>
                  <a:pt x="640460" y="164719"/>
                </a:lnTo>
                <a:lnTo>
                  <a:pt x="644652" y="162560"/>
                </a:lnTo>
                <a:lnTo>
                  <a:pt x="646557" y="159639"/>
                </a:lnTo>
                <a:lnTo>
                  <a:pt x="646303" y="155829"/>
                </a:lnTo>
                <a:lnTo>
                  <a:pt x="646017" y="153162"/>
                </a:lnTo>
                <a:lnTo>
                  <a:pt x="422782" y="153162"/>
                </a:lnTo>
                <a:lnTo>
                  <a:pt x="395233" y="153017"/>
                </a:lnTo>
                <a:lnTo>
                  <a:pt x="372792" y="152193"/>
                </a:lnTo>
                <a:lnTo>
                  <a:pt x="355471" y="150679"/>
                </a:lnTo>
                <a:lnTo>
                  <a:pt x="343281" y="148463"/>
                </a:lnTo>
                <a:lnTo>
                  <a:pt x="334644" y="147320"/>
                </a:lnTo>
                <a:close/>
              </a:path>
              <a:path w="647064" h="335279">
                <a:moveTo>
                  <a:pt x="638607" y="165613"/>
                </a:moveTo>
                <a:lnTo>
                  <a:pt x="564058" y="165613"/>
                </a:lnTo>
                <a:lnTo>
                  <a:pt x="585581" y="165808"/>
                </a:lnTo>
                <a:lnTo>
                  <a:pt x="598487" y="166036"/>
                </a:lnTo>
                <a:lnTo>
                  <a:pt x="611870" y="166431"/>
                </a:lnTo>
                <a:lnTo>
                  <a:pt x="631952" y="167259"/>
                </a:lnTo>
                <a:lnTo>
                  <a:pt x="636778" y="166497"/>
                </a:lnTo>
                <a:lnTo>
                  <a:pt x="638607" y="165613"/>
                </a:lnTo>
                <a:close/>
              </a:path>
              <a:path w="647064" h="335279">
                <a:moveTo>
                  <a:pt x="595908" y="53736"/>
                </a:moveTo>
                <a:lnTo>
                  <a:pt x="550241" y="53736"/>
                </a:lnTo>
                <a:lnTo>
                  <a:pt x="562482" y="53975"/>
                </a:lnTo>
                <a:lnTo>
                  <a:pt x="562111" y="58801"/>
                </a:lnTo>
                <a:lnTo>
                  <a:pt x="556172" y="100379"/>
                </a:lnTo>
                <a:lnTo>
                  <a:pt x="545998" y="144597"/>
                </a:lnTo>
                <a:lnTo>
                  <a:pt x="442807" y="153019"/>
                </a:lnTo>
                <a:lnTo>
                  <a:pt x="422782" y="153162"/>
                </a:lnTo>
                <a:lnTo>
                  <a:pt x="646017" y="153162"/>
                </a:lnTo>
                <a:lnTo>
                  <a:pt x="645921" y="152273"/>
                </a:lnTo>
                <a:lnTo>
                  <a:pt x="643763" y="149352"/>
                </a:lnTo>
                <a:lnTo>
                  <a:pt x="642669" y="148717"/>
                </a:lnTo>
                <a:lnTo>
                  <a:pt x="561594" y="148717"/>
                </a:lnTo>
                <a:lnTo>
                  <a:pt x="565024" y="142716"/>
                </a:lnTo>
                <a:lnTo>
                  <a:pt x="582439" y="95402"/>
                </a:lnTo>
                <a:lnTo>
                  <a:pt x="593852" y="57023"/>
                </a:lnTo>
                <a:lnTo>
                  <a:pt x="593979" y="56515"/>
                </a:lnTo>
                <a:lnTo>
                  <a:pt x="594232" y="56007"/>
                </a:lnTo>
                <a:lnTo>
                  <a:pt x="595908" y="53736"/>
                </a:lnTo>
                <a:close/>
              </a:path>
              <a:path w="647064" h="335279">
                <a:moveTo>
                  <a:pt x="608203" y="141097"/>
                </a:moveTo>
                <a:lnTo>
                  <a:pt x="592582" y="145415"/>
                </a:lnTo>
                <a:lnTo>
                  <a:pt x="591057" y="146050"/>
                </a:lnTo>
                <a:lnTo>
                  <a:pt x="587502" y="147066"/>
                </a:lnTo>
                <a:lnTo>
                  <a:pt x="580263" y="148463"/>
                </a:lnTo>
                <a:lnTo>
                  <a:pt x="561594" y="148717"/>
                </a:lnTo>
                <a:lnTo>
                  <a:pt x="642669" y="148717"/>
                </a:lnTo>
                <a:lnTo>
                  <a:pt x="639826" y="147066"/>
                </a:lnTo>
                <a:lnTo>
                  <a:pt x="635762" y="144399"/>
                </a:lnTo>
                <a:lnTo>
                  <a:pt x="630808" y="142748"/>
                </a:lnTo>
                <a:lnTo>
                  <a:pt x="624840" y="142367"/>
                </a:lnTo>
                <a:lnTo>
                  <a:pt x="615315" y="141351"/>
                </a:lnTo>
                <a:lnTo>
                  <a:pt x="608203" y="141097"/>
                </a:lnTo>
                <a:close/>
              </a:path>
              <a:path w="647064" h="335279">
                <a:moveTo>
                  <a:pt x="372491" y="36068"/>
                </a:moveTo>
                <a:lnTo>
                  <a:pt x="367792" y="38354"/>
                </a:lnTo>
                <a:lnTo>
                  <a:pt x="369062" y="44196"/>
                </a:lnTo>
                <a:lnTo>
                  <a:pt x="370331" y="47371"/>
                </a:lnTo>
                <a:lnTo>
                  <a:pt x="407416" y="63500"/>
                </a:lnTo>
                <a:lnTo>
                  <a:pt x="410844" y="64262"/>
                </a:lnTo>
                <a:lnTo>
                  <a:pt x="414528" y="63627"/>
                </a:lnTo>
                <a:lnTo>
                  <a:pt x="418338" y="61722"/>
                </a:lnTo>
                <a:lnTo>
                  <a:pt x="420116" y="60706"/>
                </a:lnTo>
                <a:lnTo>
                  <a:pt x="421767" y="60071"/>
                </a:lnTo>
                <a:lnTo>
                  <a:pt x="423037" y="59690"/>
                </a:lnTo>
                <a:lnTo>
                  <a:pt x="425577" y="58801"/>
                </a:lnTo>
                <a:lnTo>
                  <a:pt x="428625" y="58166"/>
                </a:lnTo>
                <a:lnTo>
                  <a:pt x="491109" y="55094"/>
                </a:lnTo>
                <a:lnTo>
                  <a:pt x="536178" y="53784"/>
                </a:lnTo>
                <a:lnTo>
                  <a:pt x="595908" y="53736"/>
                </a:lnTo>
                <a:lnTo>
                  <a:pt x="596519" y="52959"/>
                </a:lnTo>
                <a:lnTo>
                  <a:pt x="600075" y="48260"/>
                </a:lnTo>
                <a:lnTo>
                  <a:pt x="601471" y="44704"/>
                </a:lnTo>
                <a:lnTo>
                  <a:pt x="600964" y="42164"/>
                </a:lnTo>
                <a:lnTo>
                  <a:pt x="600536" y="40967"/>
                </a:lnTo>
                <a:lnTo>
                  <a:pt x="447393" y="40967"/>
                </a:lnTo>
                <a:lnTo>
                  <a:pt x="418699" y="40679"/>
                </a:lnTo>
                <a:lnTo>
                  <a:pt x="405320" y="40036"/>
                </a:lnTo>
                <a:lnTo>
                  <a:pt x="393465" y="38965"/>
                </a:lnTo>
                <a:lnTo>
                  <a:pt x="383158" y="37465"/>
                </a:lnTo>
                <a:lnTo>
                  <a:pt x="372491" y="36068"/>
                </a:lnTo>
                <a:close/>
              </a:path>
              <a:path w="647064" h="335279">
                <a:moveTo>
                  <a:pt x="572769" y="35560"/>
                </a:moveTo>
                <a:lnTo>
                  <a:pt x="561213" y="37846"/>
                </a:lnTo>
                <a:lnTo>
                  <a:pt x="560324" y="38100"/>
                </a:lnTo>
                <a:lnTo>
                  <a:pt x="559562" y="38100"/>
                </a:lnTo>
                <a:lnTo>
                  <a:pt x="557657" y="38481"/>
                </a:lnTo>
                <a:lnTo>
                  <a:pt x="556514" y="38735"/>
                </a:lnTo>
                <a:lnTo>
                  <a:pt x="484834" y="40447"/>
                </a:lnTo>
                <a:lnTo>
                  <a:pt x="447393" y="40967"/>
                </a:lnTo>
                <a:lnTo>
                  <a:pt x="600536" y="40967"/>
                </a:lnTo>
                <a:lnTo>
                  <a:pt x="599694" y="38608"/>
                </a:lnTo>
                <a:lnTo>
                  <a:pt x="594232" y="36703"/>
                </a:lnTo>
                <a:lnTo>
                  <a:pt x="577722" y="35687"/>
                </a:lnTo>
                <a:lnTo>
                  <a:pt x="572769" y="35560"/>
                </a:lnTo>
                <a:close/>
              </a:path>
              <a:path w="647064" h="335279">
                <a:moveTo>
                  <a:pt x="381762" y="197485"/>
                </a:moveTo>
                <a:lnTo>
                  <a:pt x="370713" y="200025"/>
                </a:lnTo>
                <a:lnTo>
                  <a:pt x="365759" y="203708"/>
                </a:lnTo>
                <a:lnTo>
                  <a:pt x="367156" y="208661"/>
                </a:lnTo>
                <a:lnTo>
                  <a:pt x="368934" y="211582"/>
                </a:lnTo>
                <a:lnTo>
                  <a:pt x="374015" y="213614"/>
                </a:lnTo>
                <a:lnTo>
                  <a:pt x="382269" y="214630"/>
                </a:lnTo>
                <a:lnTo>
                  <a:pt x="389635" y="216408"/>
                </a:lnTo>
                <a:lnTo>
                  <a:pt x="393954" y="217678"/>
                </a:lnTo>
                <a:lnTo>
                  <a:pt x="395478" y="218694"/>
                </a:lnTo>
                <a:lnTo>
                  <a:pt x="397256" y="219710"/>
                </a:lnTo>
                <a:lnTo>
                  <a:pt x="398271" y="221488"/>
                </a:lnTo>
                <a:lnTo>
                  <a:pt x="398399" y="224028"/>
                </a:lnTo>
                <a:lnTo>
                  <a:pt x="399415" y="268986"/>
                </a:lnTo>
                <a:lnTo>
                  <a:pt x="399415" y="276733"/>
                </a:lnTo>
                <a:lnTo>
                  <a:pt x="401701" y="282829"/>
                </a:lnTo>
                <a:lnTo>
                  <a:pt x="435609" y="295402"/>
                </a:lnTo>
                <a:lnTo>
                  <a:pt x="586740" y="295402"/>
                </a:lnTo>
                <a:lnTo>
                  <a:pt x="589915" y="294132"/>
                </a:lnTo>
                <a:lnTo>
                  <a:pt x="592328" y="291592"/>
                </a:lnTo>
                <a:lnTo>
                  <a:pt x="594868" y="289052"/>
                </a:lnTo>
                <a:lnTo>
                  <a:pt x="595883" y="286258"/>
                </a:lnTo>
                <a:lnTo>
                  <a:pt x="595352" y="282829"/>
                </a:lnTo>
                <a:lnTo>
                  <a:pt x="594858" y="280162"/>
                </a:lnTo>
                <a:lnTo>
                  <a:pt x="437388" y="280162"/>
                </a:lnTo>
                <a:lnTo>
                  <a:pt x="433958" y="280035"/>
                </a:lnTo>
                <a:lnTo>
                  <a:pt x="431419" y="279273"/>
                </a:lnTo>
                <a:lnTo>
                  <a:pt x="428244" y="276352"/>
                </a:lnTo>
                <a:lnTo>
                  <a:pt x="427355" y="273685"/>
                </a:lnTo>
                <a:lnTo>
                  <a:pt x="427238" y="268986"/>
                </a:lnTo>
                <a:lnTo>
                  <a:pt x="427863" y="217424"/>
                </a:lnTo>
                <a:lnTo>
                  <a:pt x="429006" y="208280"/>
                </a:lnTo>
                <a:lnTo>
                  <a:pt x="428370" y="205105"/>
                </a:lnTo>
                <a:lnTo>
                  <a:pt x="426593" y="202692"/>
                </a:lnTo>
                <a:lnTo>
                  <a:pt x="424942" y="200787"/>
                </a:lnTo>
                <a:lnTo>
                  <a:pt x="420751" y="199390"/>
                </a:lnTo>
                <a:lnTo>
                  <a:pt x="414019" y="198628"/>
                </a:lnTo>
                <a:lnTo>
                  <a:pt x="381762" y="197485"/>
                </a:lnTo>
                <a:close/>
              </a:path>
              <a:path w="647064" h="335279">
                <a:moveTo>
                  <a:pt x="562482" y="270764"/>
                </a:moveTo>
                <a:lnTo>
                  <a:pt x="542797" y="275844"/>
                </a:lnTo>
                <a:lnTo>
                  <a:pt x="541146" y="276606"/>
                </a:lnTo>
                <a:lnTo>
                  <a:pt x="539622" y="277114"/>
                </a:lnTo>
                <a:lnTo>
                  <a:pt x="537718" y="277876"/>
                </a:lnTo>
                <a:lnTo>
                  <a:pt x="534796" y="278384"/>
                </a:lnTo>
                <a:lnTo>
                  <a:pt x="530987" y="278765"/>
                </a:lnTo>
                <a:lnTo>
                  <a:pt x="437388" y="280162"/>
                </a:lnTo>
                <a:lnTo>
                  <a:pt x="594858" y="280162"/>
                </a:lnTo>
                <a:lnTo>
                  <a:pt x="594741" y="279527"/>
                </a:lnTo>
                <a:lnTo>
                  <a:pt x="592074" y="276733"/>
                </a:lnTo>
                <a:lnTo>
                  <a:pt x="587247" y="274574"/>
                </a:lnTo>
                <a:lnTo>
                  <a:pt x="583565" y="272415"/>
                </a:lnTo>
                <a:lnTo>
                  <a:pt x="577977" y="271272"/>
                </a:lnTo>
                <a:lnTo>
                  <a:pt x="562482" y="270764"/>
                </a:lnTo>
                <a:close/>
              </a:path>
            </a:pathLst>
          </a:custGeom>
          <a:solidFill>
            <a:srgbClr val="083550">
              <a:alpha val="76861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234560" y="4124706"/>
            <a:ext cx="69215" cy="294005"/>
          </a:xfrm>
          <a:custGeom>
            <a:avLst/>
            <a:gdLst/>
            <a:ahLst/>
            <a:cxnLst/>
            <a:rect l="l" t="t" r="r" b="b"/>
            <a:pathLst>
              <a:path w="69214" h="294004">
                <a:moveTo>
                  <a:pt x="65277" y="0"/>
                </a:moveTo>
                <a:lnTo>
                  <a:pt x="64262" y="0"/>
                </a:lnTo>
                <a:lnTo>
                  <a:pt x="61975" y="0"/>
                </a:lnTo>
                <a:lnTo>
                  <a:pt x="56514" y="5969"/>
                </a:lnTo>
                <a:lnTo>
                  <a:pt x="26193" y="51117"/>
                </a:lnTo>
                <a:lnTo>
                  <a:pt x="6429" y="98742"/>
                </a:lnTo>
                <a:lnTo>
                  <a:pt x="0" y="148463"/>
                </a:lnTo>
                <a:lnTo>
                  <a:pt x="591" y="162726"/>
                </a:lnTo>
                <a:lnTo>
                  <a:pt x="9270" y="206375"/>
                </a:lnTo>
                <a:lnTo>
                  <a:pt x="26916" y="246147"/>
                </a:lnTo>
                <a:lnTo>
                  <a:pt x="59436" y="291846"/>
                </a:lnTo>
                <a:lnTo>
                  <a:pt x="61594" y="293624"/>
                </a:lnTo>
                <a:lnTo>
                  <a:pt x="64388" y="293624"/>
                </a:lnTo>
                <a:lnTo>
                  <a:pt x="65531" y="293116"/>
                </a:lnTo>
                <a:lnTo>
                  <a:pt x="68199" y="290957"/>
                </a:lnTo>
                <a:lnTo>
                  <a:pt x="68833" y="289814"/>
                </a:lnTo>
                <a:lnTo>
                  <a:pt x="68833" y="287655"/>
                </a:lnTo>
                <a:lnTo>
                  <a:pt x="68199" y="286131"/>
                </a:lnTo>
                <a:lnTo>
                  <a:pt x="66928" y="284099"/>
                </a:lnTo>
                <a:lnTo>
                  <a:pt x="50186" y="253384"/>
                </a:lnTo>
                <a:lnTo>
                  <a:pt x="38242" y="220503"/>
                </a:lnTo>
                <a:lnTo>
                  <a:pt x="31085" y="185479"/>
                </a:lnTo>
                <a:lnTo>
                  <a:pt x="28701" y="148336"/>
                </a:lnTo>
                <a:lnTo>
                  <a:pt x="30920" y="113067"/>
                </a:lnTo>
                <a:lnTo>
                  <a:pt x="37591" y="78882"/>
                </a:lnTo>
                <a:lnTo>
                  <a:pt x="48740" y="45769"/>
                </a:lnTo>
                <a:lnTo>
                  <a:pt x="64388" y="13716"/>
                </a:lnTo>
                <a:lnTo>
                  <a:pt x="68452" y="5969"/>
                </a:lnTo>
                <a:lnTo>
                  <a:pt x="68706" y="3937"/>
                </a:lnTo>
                <a:lnTo>
                  <a:pt x="68199" y="2794"/>
                </a:lnTo>
                <a:lnTo>
                  <a:pt x="66293" y="508"/>
                </a:lnTo>
                <a:lnTo>
                  <a:pt x="65277" y="0"/>
                </a:lnTo>
                <a:close/>
              </a:path>
            </a:pathLst>
          </a:custGeom>
          <a:solidFill>
            <a:srgbClr val="083550">
              <a:alpha val="76861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301235" y="4011295"/>
            <a:ext cx="264604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800" b="1" u="sng" spc="-1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Goudy Old Style"/>
                <a:cs typeface="Goudy Old Style"/>
                <a:hlinkClick r:id="rId2"/>
              </a:rPr>
              <a:t>www.keunlee.com</a:t>
            </a:r>
            <a:endParaRPr sz="2800">
              <a:latin typeface="Goudy Old Style"/>
              <a:cs typeface="Goudy Old Style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943470" y="4124453"/>
            <a:ext cx="69215" cy="294005"/>
          </a:xfrm>
          <a:custGeom>
            <a:avLst/>
            <a:gdLst/>
            <a:ahLst/>
            <a:cxnLst/>
            <a:rect l="l" t="t" r="r" b="b"/>
            <a:pathLst>
              <a:path w="69214" h="294004">
                <a:moveTo>
                  <a:pt x="6476" y="0"/>
                </a:moveTo>
                <a:lnTo>
                  <a:pt x="4571" y="254"/>
                </a:lnTo>
                <a:lnTo>
                  <a:pt x="1523" y="381"/>
                </a:lnTo>
                <a:lnTo>
                  <a:pt x="0" y="2031"/>
                </a:lnTo>
                <a:lnTo>
                  <a:pt x="380" y="6096"/>
                </a:lnTo>
                <a:lnTo>
                  <a:pt x="1777" y="9017"/>
                </a:lnTo>
                <a:lnTo>
                  <a:pt x="4571" y="13970"/>
                </a:lnTo>
                <a:lnTo>
                  <a:pt x="20220" y="46023"/>
                </a:lnTo>
                <a:lnTo>
                  <a:pt x="31368" y="79136"/>
                </a:lnTo>
                <a:lnTo>
                  <a:pt x="38040" y="113321"/>
                </a:lnTo>
                <a:lnTo>
                  <a:pt x="40258" y="148590"/>
                </a:lnTo>
                <a:lnTo>
                  <a:pt x="37875" y="185733"/>
                </a:lnTo>
                <a:lnTo>
                  <a:pt x="30718" y="220757"/>
                </a:lnTo>
                <a:lnTo>
                  <a:pt x="18774" y="253638"/>
                </a:lnTo>
                <a:lnTo>
                  <a:pt x="2031" y="284353"/>
                </a:lnTo>
                <a:lnTo>
                  <a:pt x="761" y="286385"/>
                </a:lnTo>
                <a:lnTo>
                  <a:pt x="126" y="287909"/>
                </a:lnTo>
                <a:lnTo>
                  <a:pt x="126" y="290068"/>
                </a:lnTo>
                <a:lnTo>
                  <a:pt x="761" y="291211"/>
                </a:lnTo>
                <a:lnTo>
                  <a:pt x="3428" y="293370"/>
                </a:lnTo>
                <a:lnTo>
                  <a:pt x="4698" y="293878"/>
                </a:lnTo>
                <a:lnTo>
                  <a:pt x="7365" y="293878"/>
                </a:lnTo>
                <a:lnTo>
                  <a:pt x="34543" y="257810"/>
                </a:lnTo>
                <a:lnTo>
                  <a:pt x="54492" y="220894"/>
                </a:lnTo>
                <a:lnTo>
                  <a:pt x="66595" y="177387"/>
                </a:lnTo>
                <a:lnTo>
                  <a:pt x="68960" y="148717"/>
                </a:lnTo>
                <a:lnTo>
                  <a:pt x="68246" y="131742"/>
                </a:lnTo>
                <a:lnTo>
                  <a:pt x="57530" y="83058"/>
                </a:lnTo>
                <a:lnTo>
                  <a:pt x="32885" y="34962"/>
                </a:lnTo>
                <a:lnTo>
                  <a:pt x="12191" y="6096"/>
                </a:lnTo>
                <a:lnTo>
                  <a:pt x="6476" y="0"/>
                </a:lnTo>
                <a:close/>
              </a:path>
            </a:pathLst>
          </a:custGeom>
          <a:solidFill>
            <a:srgbClr val="083550">
              <a:alpha val="76861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슬라이드 번호 개체 틀 11">
            <a:extLst>
              <a:ext uri="{FF2B5EF4-FFF2-40B4-BE49-F238E27FC236}">
                <a16:creationId xmlns:a16="http://schemas.microsoft.com/office/drawing/2014/main" id="{B5F46581-2285-CA4E-720F-059E61DD2918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altLang="ko-KR" smtClean="0"/>
              <a:t>1</a:t>
            </a:fld>
            <a:endParaRPr lang="ko-KR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2438400" y="4940555"/>
            <a:ext cx="71247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b="1" dirty="0"/>
              <a:t>한국경제학회 회장</a:t>
            </a:r>
            <a:r>
              <a:rPr lang="en-US" altLang="ko-KR" sz="2000" b="1" dirty="0"/>
              <a:t>, </a:t>
            </a:r>
            <a:r>
              <a:rPr lang="ko-KR" altLang="en-US" sz="2000" b="1"/>
              <a:t>중앙대 석학교수</a:t>
            </a:r>
            <a:r>
              <a:rPr lang="en-US" altLang="ko-KR" sz="2000" b="1" dirty="0"/>
              <a:t>; </a:t>
            </a:r>
            <a:r>
              <a:rPr lang="ko-KR" altLang="en-US" sz="2000" b="1" dirty="0"/>
              <a:t>서울대 명예교수</a:t>
            </a:r>
            <a:endParaRPr lang="en-US" altLang="ko-KR" sz="2000" b="1" dirty="0"/>
          </a:p>
          <a:p>
            <a:pPr algn="ctr"/>
            <a:r>
              <a:rPr lang="en-US" altLang="ko-KR" sz="2000" b="1" dirty="0"/>
              <a:t>(</a:t>
            </a:r>
            <a:r>
              <a:rPr lang="ko-KR" altLang="en-US" sz="2000" b="1" dirty="0"/>
              <a:t>사</a:t>
            </a:r>
            <a:r>
              <a:rPr lang="en-US" altLang="ko-KR" sz="2000" b="1" dirty="0"/>
              <a:t>) </a:t>
            </a:r>
            <a:r>
              <a:rPr lang="ko-KR" altLang="en-US" sz="2000" b="1" dirty="0"/>
              <a:t>경제추격연구소 이사장</a:t>
            </a:r>
            <a:r>
              <a:rPr lang="en-US" altLang="ko-KR" sz="2000" b="1" dirty="0"/>
              <a:t>; </a:t>
            </a:r>
            <a:r>
              <a:rPr lang="ko-KR" altLang="en-US" sz="2000" b="1" dirty="0"/>
              <a:t>전</a:t>
            </a:r>
            <a:r>
              <a:rPr lang="en-US" altLang="ko-KR" sz="2000" b="1" dirty="0"/>
              <a:t> </a:t>
            </a:r>
            <a:r>
              <a:rPr lang="ko-KR" altLang="en-US" sz="2000" b="1" dirty="0"/>
              <a:t>국민경제자문회의 부의장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9251" y="1752600"/>
            <a:ext cx="11189547" cy="3447098"/>
          </a:xfrm>
        </p:spPr>
        <p:txBody>
          <a:bodyPr/>
          <a:lstStyle/>
          <a:p>
            <a:pPr algn="ctr"/>
            <a:r>
              <a:rPr lang="en-US" altLang="ko-KR" sz="3200" dirty="0"/>
              <a:t>           </a:t>
            </a:r>
          </a:p>
          <a:p>
            <a:pPr algn="ctr"/>
            <a:r>
              <a:rPr lang="en-US" altLang="ko-KR" sz="3200" dirty="0"/>
              <a:t>        1.  </a:t>
            </a:r>
            <a:r>
              <a:rPr lang="ko-KR" altLang="en-US" sz="3200" dirty="0"/>
              <a:t>한국경제</a:t>
            </a:r>
            <a:r>
              <a:rPr lang="en-US" altLang="ko-KR" sz="3200" dirty="0"/>
              <a:t>, </a:t>
            </a:r>
            <a:r>
              <a:rPr lang="ko-KR" altLang="en-US" sz="3200" dirty="0"/>
              <a:t> 성장의 벽에 처한 것인가</a:t>
            </a:r>
            <a:r>
              <a:rPr lang="en-US" altLang="ko-KR" sz="3200" dirty="0"/>
              <a:t>?</a:t>
            </a:r>
          </a:p>
          <a:p>
            <a:pPr algn="ctr"/>
            <a:endParaRPr lang="en-US" altLang="ko-KR" sz="3200" dirty="0"/>
          </a:p>
          <a:p>
            <a:pPr algn="ctr"/>
            <a:r>
              <a:rPr lang="en-US" altLang="ko-KR" sz="3200" dirty="0"/>
              <a:t> </a:t>
            </a:r>
            <a:r>
              <a:rPr lang="ko-KR" altLang="en-US" sz="3200" dirty="0"/>
              <a:t>두가지 벽과 한가지 추세</a:t>
            </a:r>
            <a:endParaRPr lang="en-US" altLang="ko-KR" sz="3200" dirty="0"/>
          </a:p>
          <a:p>
            <a:pPr algn="ctr"/>
            <a:endParaRPr lang="en-US" altLang="ko-KR" sz="3200" dirty="0"/>
          </a:p>
          <a:p>
            <a:pPr algn="ctr"/>
            <a:endParaRPr lang="en-US" altLang="ko-KR" sz="3200" dirty="0"/>
          </a:p>
          <a:p>
            <a:pPr algn="ctr"/>
            <a:r>
              <a:rPr lang="en-US" altLang="ko-KR" sz="3200" dirty="0"/>
              <a:t>    </a:t>
            </a:r>
            <a:endParaRPr lang="ko-KR" alt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altLang="ko-KR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56247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83352" y="666734"/>
            <a:ext cx="8065238" cy="474663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121815" y="5546839"/>
            <a:ext cx="8010525" cy="904093"/>
          </a:xfrm>
          <a:prstGeom prst="rect">
            <a:avLst/>
          </a:prstGeom>
        </p:spPr>
        <p:txBody>
          <a:bodyPr vert="horz" wrap="square" lIns="0" tIns="62229" rIns="0" bIns="0" rtlCol="0">
            <a:spAutoFit/>
          </a:bodyPr>
          <a:lstStyle/>
          <a:p>
            <a:pPr marL="355600" indent="-342900">
              <a:spcBef>
                <a:spcPts val="489"/>
              </a:spcBef>
              <a:buSzPct val="65625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1600" spc="-5" dirty="0">
                <a:latin typeface="함초롬바탕"/>
                <a:cs typeface="함초롬바탕"/>
              </a:rPr>
              <a:t>한국과</a:t>
            </a:r>
            <a:r>
              <a:rPr sz="1600" spc="70" dirty="0">
                <a:latin typeface="함초롬바탕"/>
                <a:cs typeface="함초롬바탕"/>
              </a:rPr>
              <a:t> </a:t>
            </a:r>
            <a:r>
              <a:rPr sz="1600" spc="-5" dirty="0">
                <a:latin typeface="함초롬바탕"/>
                <a:cs typeface="함초롬바탕"/>
              </a:rPr>
              <a:t>일본은</a:t>
            </a:r>
            <a:r>
              <a:rPr sz="1600" spc="90" dirty="0">
                <a:latin typeface="함초롬바탕"/>
                <a:cs typeface="함초롬바탕"/>
              </a:rPr>
              <a:t> </a:t>
            </a:r>
            <a:r>
              <a:rPr sz="1600" spc="-5" dirty="0">
                <a:latin typeface="함초롬바탕"/>
                <a:cs typeface="함초롬바탕"/>
              </a:rPr>
              <a:t>미국</a:t>
            </a:r>
            <a:r>
              <a:rPr sz="1600" spc="75" dirty="0">
                <a:latin typeface="함초롬바탕"/>
                <a:cs typeface="함초롬바탕"/>
              </a:rPr>
              <a:t> </a:t>
            </a:r>
            <a:r>
              <a:rPr sz="1600" spc="-5" dirty="0">
                <a:latin typeface="함초롬바탕"/>
                <a:cs typeface="함초롬바탕"/>
              </a:rPr>
              <a:t>대비</a:t>
            </a:r>
            <a:r>
              <a:rPr sz="1600" spc="75" dirty="0">
                <a:latin typeface="함초롬바탕"/>
                <a:cs typeface="함초롬바탕"/>
              </a:rPr>
              <a:t> </a:t>
            </a:r>
            <a:r>
              <a:rPr sz="1600" spc="-5" dirty="0">
                <a:latin typeface="맑은 고딕"/>
                <a:cs typeface="맑은 고딕"/>
              </a:rPr>
              <a:t>70%</a:t>
            </a:r>
            <a:r>
              <a:rPr sz="1600" spc="10" dirty="0">
                <a:latin typeface="맑은 고딕"/>
                <a:cs typeface="맑은 고딕"/>
              </a:rPr>
              <a:t> </a:t>
            </a:r>
            <a:r>
              <a:rPr sz="1600" spc="-5" dirty="0">
                <a:latin typeface="함초롬바탕"/>
                <a:cs typeface="함초롬바탕"/>
              </a:rPr>
              <a:t>내외</a:t>
            </a:r>
            <a:r>
              <a:rPr sz="1600" spc="85" dirty="0">
                <a:latin typeface="함초롬바탕"/>
                <a:cs typeface="함초롬바탕"/>
              </a:rPr>
              <a:t> </a:t>
            </a:r>
            <a:r>
              <a:rPr sz="1600" spc="-5" dirty="0">
                <a:latin typeface="함초롬바탕"/>
                <a:cs typeface="함초롬바탕"/>
              </a:rPr>
              <a:t>수준에</a:t>
            </a:r>
            <a:r>
              <a:rPr sz="1600" spc="70" dirty="0">
                <a:latin typeface="함초롬바탕"/>
                <a:cs typeface="함초롬바탕"/>
              </a:rPr>
              <a:t> </a:t>
            </a:r>
            <a:r>
              <a:rPr sz="1600" spc="-5" dirty="0">
                <a:latin typeface="함초롬바탕"/>
                <a:cs typeface="함초롬바탕"/>
              </a:rPr>
              <a:t>아직도</a:t>
            </a:r>
            <a:r>
              <a:rPr sz="1600" spc="75" dirty="0">
                <a:latin typeface="함초롬바탕"/>
                <a:cs typeface="함초롬바탕"/>
              </a:rPr>
              <a:t> </a:t>
            </a:r>
            <a:r>
              <a:rPr sz="1600" spc="-10" dirty="0">
                <a:latin typeface="함초롬바탕"/>
                <a:cs typeface="함초롬바탕"/>
              </a:rPr>
              <a:t>머무르고</a:t>
            </a:r>
            <a:r>
              <a:rPr sz="1600" spc="90" dirty="0">
                <a:latin typeface="함초롬바탕"/>
                <a:cs typeface="함초롬바탕"/>
              </a:rPr>
              <a:t> </a:t>
            </a:r>
            <a:r>
              <a:rPr sz="1600" spc="-5" dirty="0">
                <a:latin typeface="함초롬바탕"/>
                <a:cs typeface="함초롬바탕"/>
              </a:rPr>
              <a:t>있는</a:t>
            </a:r>
            <a:r>
              <a:rPr sz="1600" spc="75" dirty="0">
                <a:latin typeface="함초롬바탕"/>
                <a:cs typeface="함초롬바탕"/>
              </a:rPr>
              <a:t> </a:t>
            </a:r>
            <a:r>
              <a:rPr sz="1600" spc="-5" dirty="0">
                <a:latin typeface="함초롬바탕"/>
                <a:cs typeface="함초롬바탕"/>
              </a:rPr>
              <a:t>반면</a:t>
            </a:r>
            <a:r>
              <a:rPr sz="1600" spc="-5" dirty="0">
                <a:latin typeface="맑은 고딕"/>
                <a:cs typeface="맑은 고딕"/>
              </a:rPr>
              <a:t>,</a:t>
            </a:r>
            <a:endParaRPr sz="1600" dirty="0">
              <a:latin typeface="맑은 고딕"/>
              <a:cs typeface="맑은 고딕"/>
            </a:endParaRPr>
          </a:p>
          <a:p>
            <a:pPr marL="355600" indent="-342900">
              <a:spcBef>
                <a:spcPts val="385"/>
              </a:spcBef>
              <a:buSzPct val="65625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1600" spc="-10" dirty="0">
                <a:latin typeface="함초롬바탕"/>
                <a:cs typeface="함초롬바탕"/>
              </a:rPr>
              <a:t>독일과</a:t>
            </a:r>
            <a:r>
              <a:rPr sz="1600" spc="80" dirty="0">
                <a:latin typeface="함초롬바탕"/>
                <a:cs typeface="함초롬바탕"/>
              </a:rPr>
              <a:t> </a:t>
            </a:r>
            <a:r>
              <a:rPr sz="1600" spc="-10" dirty="0">
                <a:latin typeface="함초롬바탕"/>
                <a:cs typeface="함초롬바탕"/>
              </a:rPr>
              <a:t>대만은</a:t>
            </a:r>
            <a:r>
              <a:rPr sz="1600" spc="95" dirty="0">
                <a:latin typeface="함초롬바탕"/>
                <a:cs typeface="함초롬바탕"/>
              </a:rPr>
              <a:t> </a:t>
            </a:r>
            <a:r>
              <a:rPr sz="1600" spc="-10" dirty="0">
                <a:latin typeface="함초롬바탕"/>
                <a:cs typeface="함초롬바탕"/>
              </a:rPr>
              <a:t>모두</a:t>
            </a:r>
            <a:r>
              <a:rPr sz="1600" spc="85" dirty="0">
                <a:latin typeface="함초롬바탕"/>
                <a:cs typeface="함초롬바탕"/>
              </a:rPr>
              <a:t> </a:t>
            </a:r>
            <a:r>
              <a:rPr sz="1600" spc="-10" dirty="0">
                <a:latin typeface="맑은 고딕"/>
                <a:cs typeface="맑은 고딕"/>
              </a:rPr>
              <a:t>85%</a:t>
            </a:r>
            <a:r>
              <a:rPr sz="1600" spc="-10" dirty="0">
                <a:latin typeface="함초롬바탕"/>
                <a:cs typeface="함초롬바탕"/>
              </a:rPr>
              <a:t>대를</a:t>
            </a:r>
            <a:r>
              <a:rPr sz="1600" spc="114" dirty="0">
                <a:latin typeface="함초롬바탕"/>
                <a:cs typeface="함초롬바탕"/>
              </a:rPr>
              <a:t> </a:t>
            </a:r>
            <a:r>
              <a:rPr sz="1600" spc="-10" dirty="0">
                <a:latin typeface="함초롬바탕"/>
                <a:cs typeface="함초롬바탕"/>
              </a:rPr>
              <a:t>넘어섰다</a:t>
            </a:r>
            <a:r>
              <a:rPr sz="1600" spc="-10" dirty="0">
                <a:latin typeface="맑은 고딕"/>
                <a:cs typeface="맑은 고딕"/>
              </a:rPr>
              <a:t>.</a:t>
            </a:r>
            <a:r>
              <a:rPr sz="1600" dirty="0">
                <a:latin typeface="맑은 고딕"/>
                <a:cs typeface="맑은 고딕"/>
              </a:rPr>
              <a:t> </a:t>
            </a:r>
            <a:r>
              <a:rPr sz="1600" spc="-10" dirty="0">
                <a:latin typeface="함초롬바탕"/>
                <a:cs typeface="함초롬바탕"/>
              </a:rPr>
              <a:t>대만의</a:t>
            </a:r>
            <a:r>
              <a:rPr sz="1600" spc="-10" dirty="0">
                <a:latin typeface="맑은 고딕"/>
                <a:cs typeface="맑은 고딕"/>
              </a:rPr>
              <a:t>1</a:t>
            </a:r>
            <a:r>
              <a:rPr sz="1600" spc="-10" dirty="0">
                <a:latin typeface="함초롬바탕"/>
                <a:cs typeface="함초롬바탕"/>
              </a:rPr>
              <a:t>인당</a:t>
            </a:r>
            <a:r>
              <a:rPr sz="1600" spc="110" dirty="0">
                <a:latin typeface="함초롬바탕"/>
                <a:cs typeface="함초롬바탕"/>
              </a:rPr>
              <a:t> </a:t>
            </a:r>
            <a:r>
              <a:rPr sz="1600" spc="-10" dirty="0">
                <a:latin typeface="함초롬바탕"/>
                <a:cs typeface="함초롬바탕"/>
              </a:rPr>
              <a:t>소득은</a:t>
            </a:r>
            <a:r>
              <a:rPr sz="1600" spc="85" dirty="0">
                <a:latin typeface="함초롬바탕"/>
                <a:cs typeface="함초롬바탕"/>
              </a:rPr>
              <a:t> </a:t>
            </a:r>
            <a:r>
              <a:rPr sz="1600" spc="-10" dirty="0">
                <a:latin typeface="맑은 고딕"/>
                <a:cs typeface="맑은 고딕"/>
              </a:rPr>
              <a:t>2021</a:t>
            </a:r>
            <a:r>
              <a:rPr sz="1600" spc="-10" dirty="0">
                <a:latin typeface="함초롬바탕"/>
                <a:cs typeface="함초롬바탕"/>
              </a:rPr>
              <a:t>년</a:t>
            </a:r>
            <a:r>
              <a:rPr sz="1600" spc="135" dirty="0">
                <a:latin typeface="함초롬바탕"/>
                <a:cs typeface="함초롬바탕"/>
              </a:rPr>
              <a:t> </a:t>
            </a:r>
            <a:r>
              <a:rPr sz="1600" spc="-10" dirty="0">
                <a:latin typeface="함초롬바탕"/>
                <a:cs typeface="함초롬바탕"/>
              </a:rPr>
              <a:t>미국대비</a:t>
            </a:r>
            <a:r>
              <a:rPr sz="1600" spc="95" dirty="0">
                <a:latin typeface="함초롬바탕"/>
                <a:cs typeface="함초롬바탕"/>
              </a:rPr>
              <a:t> </a:t>
            </a:r>
            <a:r>
              <a:rPr sz="1600" spc="-10" dirty="0">
                <a:latin typeface="맑은 고딕"/>
                <a:cs typeface="맑은 고딕"/>
              </a:rPr>
              <a:t>90.3%</a:t>
            </a:r>
            <a:endParaRPr sz="1600" dirty="0">
              <a:latin typeface="맑은 고딕"/>
              <a:cs typeface="맑은 고딕"/>
            </a:endParaRPr>
          </a:p>
          <a:p>
            <a:pPr marL="297180">
              <a:spcBef>
                <a:spcPts val="385"/>
              </a:spcBef>
            </a:pPr>
            <a:r>
              <a:rPr sz="1600" spc="-10" dirty="0">
                <a:latin typeface="맑은 고딕"/>
                <a:cs typeface="맑은 고딕"/>
              </a:rPr>
              <a:t>=&gt;</a:t>
            </a:r>
            <a:r>
              <a:rPr sz="1600" spc="15" dirty="0">
                <a:latin typeface="맑은 고딕"/>
                <a:cs typeface="맑은 고딕"/>
              </a:rPr>
              <a:t> </a:t>
            </a:r>
            <a:r>
              <a:rPr sz="1600" spc="-10" dirty="0">
                <a:latin typeface="맑은 고딕"/>
                <a:cs typeface="맑은 고딕"/>
              </a:rPr>
              <a:t>90%</a:t>
            </a:r>
            <a:r>
              <a:rPr sz="1600" spc="-10" dirty="0">
                <a:latin typeface="함초롬바탕"/>
                <a:cs typeface="함초롬바탕"/>
              </a:rPr>
              <a:t>대를</a:t>
            </a:r>
            <a:r>
              <a:rPr sz="1600" spc="100" dirty="0">
                <a:latin typeface="함초롬바탕"/>
                <a:cs typeface="함초롬바탕"/>
              </a:rPr>
              <a:t> </a:t>
            </a:r>
            <a:r>
              <a:rPr sz="1600" spc="-5" dirty="0">
                <a:latin typeface="함초롬바탕"/>
                <a:cs typeface="함초롬바탕"/>
              </a:rPr>
              <a:t>돌파하여</a:t>
            </a:r>
            <a:r>
              <a:rPr sz="1600" spc="-5" dirty="0">
                <a:latin typeface="맑은 고딕"/>
                <a:cs typeface="맑은 고딕"/>
              </a:rPr>
              <a:t>,</a:t>
            </a:r>
            <a:r>
              <a:rPr sz="1600" spc="10" dirty="0">
                <a:latin typeface="맑은 고딕"/>
                <a:cs typeface="맑은 고딕"/>
              </a:rPr>
              <a:t> </a:t>
            </a:r>
            <a:r>
              <a:rPr sz="1600" spc="-10" dirty="0">
                <a:latin typeface="맑은 고딕"/>
                <a:cs typeface="맑은 고딕"/>
              </a:rPr>
              <a:t>70%</a:t>
            </a:r>
            <a:r>
              <a:rPr sz="1600" spc="-10" dirty="0">
                <a:latin typeface="함초롬바탕"/>
                <a:cs typeface="함초롬바탕"/>
              </a:rPr>
              <a:t>대인</a:t>
            </a:r>
            <a:r>
              <a:rPr sz="1600" spc="110" dirty="0">
                <a:latin typeface="함초롬바탕"/>
                <a:cs typeface="함초롬바탕"/>
              </a:rPr>
              <a:t> </a:t>
            </a:r>
            <a:r>
              <a:rPr sz="1600" spc="-10" dirty="0">
                <a:latin typeface="함초롬바탕"/>
                <a:cs typeface="함초롬바탕"/>
              </a:rPr>
              <a:t>한국과</a:t>
            </a:r>
            <a:r>
              <a:rPr sz="1600" spc="80" dirty="0">
                <a:latin typeface="함초롬바탕"/>
                <a:cs typeface="함초롬바탕"/>
              </a:rPr>
              <a:t> </a:t>
            </a:r>
            <a:r>
              <a:rPr sz="1600" spc="-10" dirty="0">
                <a:latin typeface="맑은 고딕"/>
                <a:cs typeface="맑은 고딕"/>
              </a:rPr>
              <a:t>20%</a:t>
            </a:r>
            <a:r>
              <a:rPr sz="1600" spc="-10" dirty="0">
                <a:latin typeface="함초롬바탕"/>
                <a:cs typeface="함초롬바탕"/>
              </a:rPr>
              <a:t>포인트</a:t>
            </a:r>
            <a:r>
              <a:rPr sz="1600" spc="114" dirty="0">
                <a:latin typeface="함초롬바탕"/>
                <a:cs typeface="함초롬바탕"/>
              </a:rPr>
              <a:t> </a:t>
            </a:r>
            <a:r>
              <a:rPr sz="1600" spc="-10" dirty="0" err="1">
                <a:latin typeface="함초롬바탕"/>
                <a:cs typeface="함초롬바탕"/>
              </a:rPr>
              <a:t>이상</a:t>
            </a:r>
            <a:r>
              <a:rPr sz="1600" spc="75" dirty="0">
                <a:latin typeface="함초롬바탕"/>
                <a:cs typeface="함초롬바탕"/>
              </a:rPr>
              <a:t> </a:t>
            </a:r>
            <a:r>
              <a:rPr sz="1600" spc="-5" dirty="0" err="1">
                <a:latin typeface="함초롬바탕"/>
                <a:cs typeface="함초롬바탕"/>
              </a:rPr>
              <a:t>차이</a:t>
            </a:r>
            <a:endParaRPr sz="1600" dirty="0">
              <a:latin typeface="함초롬바탕"/>
              <a:cs typeface="함초롬바탕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023364" y="200026"/>
            <a:ext cx="9178036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ko-KR" altLang="en-US" sz="2000" dirty="0">
                <a:solidFill>
                  <a:srgbClr val="E36C09"/>
                </a:solidFill>
              </a:rPr>
              <a:t>한국경제의 두가지 벽 </a:t>
            </a:r>
            <a:r>
              <a:rPr lang="en-US" altLang="ko-KR" sz="2000" dirty="0">
                <a:solidFill>
                  <a:srgbClr val="E36C09"/>
                </a:solidFill>
              </a:rPr>
              <a:t>+ </a:t>
            </a:r>
            <a:r>
              <a:rPr lang="ko-KR" altLang="en-US" sz="2000" dirty="0">
                <a:solidFill>
                  <a:srgbClr val="E36C09"/>
                </a:solidFill>
              </a:rPr>
              <a:t>한가지 추세</a:t>
            </a:r>
            <a:br>
              <a:rPr lang="en-US" sz="2000" dirty="0">
                <a:solidFill>
                  <a:srgbClr val="E36C09"/>
                </a:solidFill>
              </a:rPr>
            </a:br>
            <a:r>
              <a:rPr sz="2000" dirty="0" err="1">
                <a:solidFill>
                  <a:srgbClr val="E36C09"/>
                </a:solidFill>
              </a:rPr>
              <a:t>미국</a:t>
            </a:r>
            <a:r>
              <a:rPr sz="2000" spc="-10" dirty="0">
                <a:solidFill>
                  <a:srgbClr val="E36C09"/>
                </a:solidFill>
              </a:rPr>
              <a:t> </a:t>
            </a:r>
            <a:r>
              <a:rPr sz="2000" dirty="0">
                <a:solidFill>
                  <a:srgbClr val="E36C09"/>
                </a:solidFill>
              </a:rPr>
              <a:t>대비</a:t>
            </a:r>
            <a:r>
              <a:rPr sz="2000" spc="-20" dirty="0">
                <a:solidFill>
                  <a:srgbClr val="E36C09"/>
                </a:solidFill>
              </a:rPr>
              <a:t> </a:t>
            </a:r>
            <a:r>
              <a:rPr sz="2000" dirty="0">
                <a:solidFill>
                  <a:srgbClr val="E36C09"/>
                </a:solidFill>
              </a:rPr>
              <a:t>일인당</a:t>
            </a:r>
            <a:r>
              <a:rPr sz="2000" spc="-10" dirty="0">
                <a:solidFill>
                  <a:srgbClr val="E36C09"/>
                </a:solidFill>
              </a:rPr>
              <a:t> </a:t>
            </a:r>
            <a:r>
              <a:rPr sz="2000" dirty="0">
                <a:solidFill>
                  <a:srgbClr val="E36C09"/>
                </a:solidFill>
              </a:rPr>
              <a:t>소득수준</a:t>
            </a:r>
            <a:r>
              <a:rPr sz="2000" spc="-20" dirty="0">
                <a:solidFill>
                  <a:srgbClr val="E36C09"/>
                </a:solidFill>
              </a:rPr>
              <a:t> </a:t>
            </a:r>
            <a:r>
              <a:rPr sz="2000" dirty="0">
                <a:solidFill>
                  <a:srgbClr val="E36C09"/>
                </a:solidFill>
              </a:rPr>
              <a:t>추이:</a:t>
            </a:r>
            <a:r>
              <a:rPr sz="2000" spc="-20" dirty="0">
                <a:solidFill>
                  <a:srgbClr val="E36C09"/>
                </a:solidFill>
              </a:rPr>
              <a:t> </a:t>
            </a:r>
            <a:r>
              <a:rPr sz="2000" dirty="0">
                <a:solidFill>
                  <a:srgbClr val="E36C09"/>
                </a:solidFill>
              </a:rPr>
              <a:t>한국은</a:t>
            </a:r>
            <a:r>
              <a:rPr sz="2000" spc="-20" dirty="0">
                <a:solidFill>
                  <a:srgbClr val="E36C09"/>
                </a:solidFill>
              </a:rPr>
              <a:t> </a:t>
            </a:r>
            <a:r>
              <a:rPr sz="2000" dirty="0">
                <a:solidFill>
                  <a:srgbClr val="E36C09"/>
                </a:solidFill>
              </a:rPr>
              <a:t>70%내외</a:t>
            </a:r>
            <a:r>
              <a:rPr lang="ko-KR" altLang="en-US" sz="2000" dirty="0">
                <a:solidFill>
                  <a:srgbClr val="E36C09"/>
                </a:solidFill>
              </a:rPr>
              <a:t>라는 벽</a:t>
            </a:r>
            <a:r>
              <a:rPr sz="2000" dirty="0">
                <a:solidFill>
                  <a:srgbClr val="E36C09"/>
                </a:solidFill>
              </a:rPr>
              <a:t>,</a:t>
            </a:r>
            <a:r>
              <a:rPr sz="2000" spc="-20" dirty="0">
                <a:solidFill>
                  <a:srgbClr val="E36C09"/>
                </a:solidFill>
              </a:rPr>
              <a:t> </a:t>
            </a:r>
            <a:r>
              <a:rPr sz="2000" dirty="0">
                <a:solidFill>
                  <a:srgbClr val="E36C09"/>
                </a:solidFill>
              </a:rPr>
              <a:t>대만은</a:t>
            </a:r>
            <a:r>
              <a:rPr sz="2000" spc="-5" dirty="0">
                <a:solidFill>
                  <a:srgbClr val="E36C09"/>
                </a:solidFill>
              </a:rPr>
              <a:t> </a:t>
            </a:r>
            <a:r>
              <a:rPr sz="2000" dirty="0">
                <a:solidFill>
                  <a:srgbClr val="E36C09"/>
                </a:solidFill>
              </a:rPr>
              <a:t>90%</a:t>
            </a:r>
            <a:r>
              <a:rPr sz="2000" spc="-5" dirty="0">
                <a:solidFill>
                  <a:srgbClr val="E36C09"/>
                </a:solidFill>
              </a:rPr>
              <a:t> </a:t>
            </a:r>
            <a:r>
              <a:rPr sz="2000" dirty="0">
                <a:solidFill>
                  <a:srgbClr val="E36C09"/>
                </a:solidFill>
              </a:rPr>
              <a:t>도달</a:t>
            </a:r>
            <a:endParaRPr sz="2000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7077970-1467-1E27-BC9E-D732545DF8D2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altLang="ko-KR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374702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09801" y="228600"/>
            <a:ext cx="746760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2000" dirty="0">
                <a:solidFill>
                  <a:srgbClr val="E36C09"/>
                </a:solidFill>
              </a:rPr>
              <a:t>세계</a:t>
            </a:r>
            <a:r>
              <a:rPr sz="2000" spc="-15" dirty="0">
                <a:solidFill>
                  <a:srgbClr val="E36C09"/>
                </a:solidFill>
              </a:rPr>
              <a:t> </a:t>
            </a:r>
            <a:r>
              <a:rPr sz="2000" dirty="0">
                <a:solidFill>
                  <a:srgbClr val="E36C09"/>
                </a:solidFill>
              </a:rPr>
              <a:t>GDP에서</a:t>
            </a:r>
            <a:r>
              <a:rPr sz="2000" spc="-45" dirty="0">
                <a:solidFill>
                  <a:srgbClr val="E36C09"/>
                </a:solidFill>
              </a:rPr>
              <a:t> </a:t>
            </a:r>
            <a:r>
              <a:rPr sz="2000" dirty="0">
                <a:solidFill>
                  <a:srgbClr val="E36C09"/>
                </a:solidFill>
              </a:rPr>
              <a:t>비중:</a:t>
            </a:r>
            <a:r>
              <a:rPr sz="2000" spc="-5" dirty="0">
                <a:solidFill>
                  <a:srgbClr val="E36C09"/>
                </a:solidFill>
              </a:rPr>
              <a:t> </a:t>
            </a:r>
            <a:r>
              <a:rPr sz="2000" dirty="0">
                <a:solidFill>
                  <a:srgbClr val="E36C09"/>
                </a:solidFill>
              </a:rPr>
              <a:t>한국</a:t>
            </a:r>
            <a:r>
              <a:rPr sz="2000" spc="-25" dirty="0">
                <a:solidFill>
                  <a:srgbClr val="E36C09"/>
                </a:solidFill>
              </a:rPr>
              <a:t> </a:t>
            </a:r>
            <a:r>
              <a:rPr sz="2000" dirty="0">
                <a:solidFill>
                  <a:srgbClr val="E36C09"/>
                </a:solidFill>
              </a:rPr>
              <a:t>다시</a:t>
            </a:r>
            <a:r>
              <a:rPr sz="2000" spc="-10" dirty="0">
                <a:solidFill>
                  <a:srgbClr val="E36C09"/>
                </a:solidFill>
              </a:rPr>
              <a:t> </a:t>
            </a:r>
            <a:r>
              <a:rPr sz="2000" dirty="0">
                <a:solidFill>
                  <a:srgbClr val="E36C09"/>
                </a:solidFill>
              </a:rPr>
              <a:t>2%밑으로,</a:t>
            </a:r>
            <a:r>
              <a:rPr sz="2000" spc="-15" dirty="0">
                <a:solidFill>
                  <a:srgbClr val="E36C09"/>
                </a:solidFill>
              </a:rPr>
              <a:t> </a:t>
            </a:r>
            <a:r>
              <a:rPr sz="2000" dirty="0">
                <a:solidFill>
                  <a:srgbClr val="E36C09"/>
                </a:solidFill>
              </a:rPr>
              <a:t>12위로</a:t>
            </a:r>
            <a:r>
              <a:rPr sz="2000" spc="-25" dirty="0">
                <a:solidFill>
                  <a:srgbClr val="E36C09"/>
                </a:solidFill>
              </a:rPr>
              <a:t> </a:t>
            </a:r>
            <a:r>
              <a:rPr sz="2000" dirty="0" err="1">
                <a:solidFill>
                  <a:srgbClr val="E36C09"/>
                </a:solidFill>
              </a:rPr>
              <a:t>하락</a:t>
            </a:r>
            <a:r>
              <a:rPr lang="en-US" sz="2000" dirty="0">
                <a:solidFill>
                  <a:srgbClr val="E36C09"/>
                </a:solidFill>
              </a:rPr>
              <a:t>:</a:t>
            </a:r>
            <a:endParaRPr sz="2000" dirty="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21471" y="929997"/>
            <a:ext cx="8008469" cy="480014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898700" y="5844946"/>
            <a:ext cx="7120890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10" dirty="0">
                <a:latin typeface="굴림"/>
                <a:cs typeface="굴림"/>
              </a:rPr>
              <a:t>2%</a:t>
            </a:r>
            <a:r>
              <a:rPr sz="1600" spc="-10" dirty="0">
                <a:latin typeface="함초롬바탕"/>
                <a:cs typeface="함초롬바탕"/>
              </a:rPr>
              <a:t>를</a:t>
            </a:r>
            <a:r>
              <a:rPr sz="1600" spc="80" dirty="0">
                <a:latin typeface="함초롬바탕"/>
                <a:cs typeface="함초롬바탕"/>
              </a:rPr>
              <a:t> </a:t>
            </a:r>
            <a:r>
              <a:rPr sz="1600" spc="-5" dirty="0">
                <a:latin typeface="함초롬바탕"/>
                <a:cs typeface="함초롬바탕"/>
              </a:rPr>
              <a:t>못</a:t>
            </a:r>
            <a:r>
              <a:rPr sz="1600" spc="55" dirty="0">
                <a:latin typeface="함초롬바탕"/>
                <a:cs typeface="함초롬바탕"/>
              </a:rPr>
              <a:t> </a:t>
            </a:r>
            <a:r>
              <a:rPr sz="1600" spc="-10" dirty="0">
                <a:latin typeface="함초롬바탕"/>
                <a:cs typeface="함초롬바탕"/>
              </a:rPr>
              <a:t>넘는</a:t>
            </a:r>
            <a:r>
              <a:rPr sz="1600" spc="55" dirty="0">
                <a:latin typeface="함초롬바탕"/>
                <a:cs typeface="함초롬바탕"/>
              </a:rPr>
              <a:t> </a:t>
            </a:r>
            <a:r>
              <a:rPr sz="1600" spc="-10" dirty="0">
                <a:latin typeface="굴림"/>
                <a:cs typeface="굴림"/>
              </a:rPr>
              <a:t>1.8%</a:t>
            </a:r>
            <a:r>
              <a:rPr sz="1600" spc="-10" dirty="0">
                <a:latin typeface="함초롬바탕"/>
                <a:cs typeface="함초롬바탕"/>
              </a:rPr>
              <a:t>로</a:t>
            </a:r>
            <a:r>
              <a:rPr sz="1600" spc="95" dirty="0">
                <a:latin typeface="함초롬바탕"/>
                <a:cs typeface="함초롬바탕"/>
              </a:rPr>
              <a:t> </a:t>
            </a:r>
            <a:r>
              <a:rPr sz="1600" spc="-10" dirty="0">
                <a:latin typeface="함초롬바탕"/>
                <a:cs typeface="함초롬바탕"/>
              </a:rPr>
              <a:t>한국의</a:t>
            </a:r>
            <a:r>
              <a:rPr sz="1600" spc="75" dirty="0">
                <a:latin typeface="함초롬바탕"/>
                <a:cs typeface="함초롬바탕"/>
              </a:rPr>
              <a:t> </a:t>
            </a:r>
            <a:r>
              <a:rPr sz="1600" spc="-10" dirty="0">
                <a:latin typeface="함초롬바탕"/>
                <a:cs typeface="함초롬바탕"/>
              </a:rPr>
              <a:t>순위는</a:t>
            </a:r>
            <a:r>
              <a:rPr sz="1600" spc="55" dirty="0">
                <a:latin typeface="함초롬바탕"/>
                <a:cs typeface="함초롬바탕"/>
              </a:rPr>
              <a:t> </a:t>
            </a:r>
            <a:r>
              <a:rPr sz="1600" spc="-10" dirty="0">
                <a:latin typeface="굴림"/>
                <a:cs typeface="굴림"/>
              </a:rPr>
              <a:t>2020</a:t>
            </a:r>
            <a:r>
              <a:rPr sz="1600" spc="-10" dirty="0">
                <a:latin typeface="함초롬바탕"/>
                <a:cs typeface="함초롬바탕"/>
              </a:rPr>
              <a:t>년</a:t>
            </a:r>
            <a:r>
              <a:rPr sz="1600" spc="105" dirty="0">
                <a:latin typeface="함초롬바탕"/>
                <a:cs typeface="함초롬바탕"/>
              </a:rPr>
              <a:t> </a:t>
            </a:r>
            <a:r>
              <a:rPr sz="1600" spc="-10" dirty="0">
                <a:latin typeface="굴림"/>
                <a:cs typeface="굴림"/>
              </a:rPr>
              <a:t>10</a:t>
            </a:r>
            <a:r>
              <a:rPr sz="1600" spc="-10" dirty="0">
                <a:latin typeface="함초롬바탕"/>
                <a:cs typeface="함초롬바탕"/>
              </a:rPr>
              <a:t>위에서</a:t>
            </a:r>
            <a:r>
              <a:rPr sz="1600" spc="95" dirty="0">
                <a:latin typeface="함초롬바탕"/>
                <a:cs typeface="함초롬바탕"/>
              </a:rPr>
              <a:t> </a:t>
            </a:r>
            <a:r>
              <a:rPr sz="1600" spc="-10" dirty="0">
                <a:latin typeface="굴림"/>
                <a:cs typeface="굴림"/>
              </a:rPr>
              <a:t>12</a:t>
            </a:r>
            <a:r>
              <a:rPr sz="1600" spc="-10" dirty="0">
                <a:latin typeface="함초롬바탕"/>
                <a:cs typeface="함초롬바탕"/>
              </a:rPr>
              <a:t>위로</a:t>
            </a:r>
            <a:r>
              <a:rPr sz="1600" spc="80" dirty="0">
                <a:latin typeface="함초롬바탕"/>
                <a:cs typeface="함초롬바탕"/>
              </a:rPr>
              <a:t> </a:t>
            </a:r>
            <a:r>
              <a:rPr sz="1600" spc="-10" dirty="0">
                <a:latin typeface="굴림"/>
                <a:cs typeface="굴림"/>
              </a:rPr>
              <a:t>2</a:t>
            </a:r>
            <a:r>
              <a:rPr sz="1600" spc="-10" dirty="0">
                <a:latin typeface="함초롬바탕"/>
                <a:cs typeface="함초롬바탕"/>
              </a:rPr>
              <a:t>단계</a:t>
            </a:r>
            <a:r>
              <a:rPr sz="1600" spc="75" dirty="0">
                <a:latin typeface="함초롬바탕"/>
                <a:cs typeface="함초롬바탕"/>
              </a:rPr>
              <a:t> </a:t>
            </a:r>
            <a:r>
              <a:rPr sz="1600" spc="-10" dirty="0">
                <a:latin typeface="함초롬바탕"/>
                <a:cs typeface="함초롬바탕"/>
              </a:rPr>
              <a:t>하락</a:t>
            </a:r>
            <a:r>
              <a:rPr sz="1600" spc="-10" dirty="0">
                <a:latin typeface="굴림"/>
                <a:cs typeface="굴림"/>
              </a:rPr>
              <a:t>:</a:t>
            </a:r>
            <a:endParaRPr sz="1600">
              <a:latin typeface="굴림"/>
              <a:cs typeface="굴림"/>
            </a:endParaRPr>
          </a:p>
          <a:p>
            <a:pPr marL="207645" indent="-195580">
              <a:buFont typeface=""/>
              <a:buChar char="-"/>
              <a:tabLst>
                <a:tab pos="208279" algn="l"/>
              </a:tabLst>
            </a:pPr>
            <a:r>
              <a:rPr sz="1600" spc="-10" dirty="0">
                <a:latin typeface="함초롬바탕"/>
                <a:cs typeface="함초롬바탕"/>
              </a:rPr>
              <a:t>미국</a:t>
            </a:r>
            <a:r>
              <a:rPr sz="1600" spc="50" dirty="0">
                <a:latin typeface="함초롬바탕"/>
                <a:cs typeface="함초롬바탕"/>
              </a:rPr>
              <a:t> </a:t>
            </a:r>
            <a:r>
              <a:rPr sz="1600" spc="-10" dirty="0">
                <a:latin typeface="함초롬바탕"/>
                <a:cs typeface="함초롬바탕"/>
              </a:rPr>
              <a:t>중국</a:t>
            </a:r>
            <a:r>
              <a:rPr sz="1600" spc="55" dirty="0">
                <a:latin typeface="함초롬바탕"/>
                <a:cs typeface="함초롬바탕"/>
              </a:rPr>
              <a:t> </a:t>
            </a:r>
            <a:r>
              <a:rPr sz="1600" spc="-10" dirty="0">
                <a:latin typeface="함초롬바탕"/>
                <a:cs typeface="함초롬바탕"/>
              </a:rPr>
              <a:t>일본</a:t>
            </a:r>
            <a:r>
              <a:rPr sz="1600" spc="65" dirty="0">
                <a:latin typeface="함초롬바탕"/>
                <a:cs typeface="함초롬바탕"/>
              </a:rPr>
              <a:t> </a:t>
            </a:r>
            <a:r>
              <a:rPr sz="1600" spc="-10" dirty="0">
                <a:latin typeface="함초롬바탕"/>
                <a:cs typeface="함초롬바탕"/>
              </a:rPr>
              <a:t>독일</a:t>
            </a:r>
            <a:r>
              <a:rPr sz="1600" spc="60" dirty="0">
                <a:latin typeface="함초롬바탕"/>
                <a:cs typeface="함초롬바탕"/>
              </a:rPr>
              <a:t> </a:t>
            </a:r>
            <a:r>
              <a:rPr sz="1600" spc="-10" dirty="0">
                <a:latin typeface="함초롬바탕"/>
                <a:cs typeface="함초롬바탕"/>
              </a:rPr>
              <a:t>영국</a:t>
            </a:r>
            <a:r>
              <a:rPr sz="1600" spc="55" dirty="0">
                <a:latin typeface="함초롬바탕"/>
                <a:cs typeface="함초롬바탕"/>
              </a:rPr>
              <a:t> </a:t>
            </a:r>
            <a:r>
              <a:rPr sz="1600" spc="-10" dirty="0">
                <a:latin typeface="함초롬바탕"/>
                <a:cs typeface="함초롬바탕"/>
              </a:rPr>
              <a:t>인도</a:t>
            </a:r>
            <a:r>
              <a:rPr sz="1600" spc="50" dirty="0">
                <a:latin typeface="함초롬바탕"/>
                <a:cs typeface="함초롬바탕"/>
              </a:rPr>
              <a:t> </a:t>
            </a:r>
            <a:r>
              <a:rPr sz="1600" spc="-10" dirty="0">
                <a:latin typeface="함초롬바탕"/>
                <a:cs typeface="함초롬바탕"/>
              </a:rPr>
              <a:t>프랑스</a:t>
            </a:r>
            <a:r>
              <a:rPr sz="1600" spc="55" dirty="0">
                <a:latin typeface="함초롬바탕"/>
                <a:cs typeface="함초롬바탕"/>
              </a:rPr>
              <a:t> </a:t>
            </a:r>
            <a:r>
              <a:rPr sz="1600" spc="-5" dirty="0">
                <a:latin typeface="함초롬바탕"/>
                <a:cs typeface="함초롬바탕"/>
              </a:rPr>
              <a:t>캐나다</a:t>
            </a:r>
            <a:r>
              <a:rPr sz="1600" spc="55" dirty="0">
                <a:latin typeface="함초롬바탕"/>
                <a:cs typeface="함초롬바탕"/>
              </a:rPr>
              <a:t> </a:t>
            </a:r>
            <a:r>
              <a:rPr sz="1600" spc="-10" dirty="0">
                <a:latin typeface="함초롬바탕"/>
                <a:cs typeface="함초롬바탕"/>
              </a:rPr>
              <a:t>이태리</a:t>
            </a:r>
            <a:r>
              <a:rPr sz="1600" spc="65" dirty="0">
                <a:latin typeface="함초롬바탕"/>
                <a:cs typeface="함초롬바탕"/>
              </a:rPr>
              <a:t> </a:t>
            </a:r>
            <a:r>
              <a:rPr sz="1600" spc="-10" dirty="0">
                <a:latin typeface="함초롬바탕"/>
                <a:cs typeface="함초롬바탕"/>
              </a:rPr>
              <a:t>브라질</a:t>
            </a:r>
            <a:r>
              <a:rPr sz="1600" spc="55" dirty="0">
                <a:latin typeface="함초롬바탕"/>
                <a:cs typeface="함초롬바탕"/>
              </a:rPr>
              <a:t> </a:t>
            </a:r>
            <a:r>
              <a:rPr sz="1600" spc="-5" dirty="0">
                <a:latin typeface="함초롬바탕"/>
                <a:cs typeface="함초롬바탕"/>
              </a:rPr>
              <a:t>러시아</a:t>
            </a:r>
            <a:r>
              <a:rPr sz="1600" spc="50" dirty="0">
                <a:latin typeface="함초롬바탕"/>
                <a:cs typeface="함초롬바탕"/>
              </a:rPr>
              <a:t> </a:t>
            </a:r>
            <a:r>
              <a:rPr sz="1600" spc="-10" dirty="0">
                <a:latin typeface="함초롬바탕"/>
                <a:cs typeface="함초롬바탕"/>
              </a:rPr>
              <a:t>다음</a:t>
            </a:r>
            <a:endParaRPr sz="1600">
              <a:latin typeface="함초롬바탕"/>
              <a:cs typeface="함초롬바탕"/>
            </a:endParaRPr>
          </a:p>
          <a:p>
            <a:pPr marL="207645" indent="-195580">
              <a:buFont typeface=""/>
              <a:buChar char="-"/>
              <a:tabLst>
                <a:tab pos="208279" algn="l"/>
              </a:tabLst>
            </a:pPr>
            <a:r>
              <a:rPr sz="1600" spc="-10" dirty="0">
                <a:latin typeface="함초롬바탕"/>
                <a:cs typeface="함초롬바탕"/>
              </a:rPr>
              <a:t>러시아와</a:t>
            </a:r>
            <a:r>
              <a:rPr sz="1600" spc="70" dirty="0">
                <a:latin typeface="함초롬바탕"/>
                <a:cs typeface="함초롬바탕"/>
              </a:rPr>
              <a:t> </a:t>
            </a:r>
            <a:r>
              <a:rPr sz="1600" spc="-10" dirty="0">
                <a:latin typeface="함초롬바탕"/>
                <a:cs typeface="함초롬바탕"/>
              </a:rPr>
              <a:t>브라질이</a:t>
            </a:r>
            <a:r>
              <a:rPr sz="1600" spc="-10" dirty="0">
                <a:latin typeface="굴림"/>
                <a:cs typeface="굴림"/>
              </a:rPr>
              <a:t>,</a:t>
            </a:r>
            <a:r>
              <a:rPr sz="1600" spc="15" dirty="0">
                <a:latin typeface="굴림"/>
                <a:cs typeface="굴림"/>
              </a:rPr>
              <a:t> </a:t>
            </a:r>
            <a:r>
              <a:rPr sz="1600" spc="-10" dirty="0">
                <a:latin typeface="함초롬바탕"/>
                <a:cs typeface="함초롬바탕"/>
              </a:rPr>
              <a:t>다시</a:t>
            </a:r>
            <a:r>
              <a:rPr sz="1600" spc="55" dirty="0">
                <a:latin typeface="함초롬바탕"/>
                <a:cs typeface="함초롬바탕"/>
              </a:rPr>
              <a:t> </a:t>
            </a:r>
            <a:r>
              <a:rPr sz="1600" spc="-10" dirty="0">
                <a:latin typeface="함초롬바탕"/>
                <a:cs typeface="함초롬바탕"/>
              </a:rPr>
              <a:t>한국을</a:t>
            </a:r>
            <a:r>
              <a:rPr sz="1600" spc="55" dirty="0">
                <a:latin typeface="함초롬바탕"/>
                <a:cs typeface="함초롬바탕"/>
              </a:rPr>
              <a:t> </a:t>
            </a:r>
            <a:r>
              <a:rPr sz="1600" spc="-10" dirty="0">
                <a:latin typeface="함초롬바탕"/>
                <a:cs typeface="함초롬바탕"/>
              </a:rPr>
              <a:t>추월</a:t>
            </a:r>
            <a:r>
              <a:rPr sz="1600" spc="-10" dirty="0">
                <a:latin typeface="굴림"/>
                <a:cs typeface="굴림"/>
              </a:rPr>
              <a:t>;</a:t>
            </a:r>
            <a:r>
              <a:rPr sz="1600" spc="15" dirty="0">
                <a:latin typeface="굴림"/>
                <a:cs typeface="굴림"/>
              </a:rPr>
              <a:t> </a:t>
            </a:r>
            <a:r>
              <a:rPr sz="1600" spc="-5" dirty="0">
                <a:latin typeface="함초롬바탕"/>
                <a:cs typeface="함초롬바탕"/>
              </a:rPr>
              <a:t>각각</a:t>
            </a:r>
            <a:r>
              <a:rPr sz="1600" spc="55" dirty="0">
                <a:latin typeface="함초롬바탕"/>
                <a:cs typeface="함초롬바탕"/>
              </a:rPr>
              <a:t> </a:t>
            </a:r>
            <a:r>
              <a:rPr sz="1600" spc="-10" dirty="0">
                <a:latin typeface="굴림"/>
                <a:cs typeface="굴림"/>
              </a:rPr>
              <a:t>10</a:t>
            </a:r>
            <a:r>
              <a:rPr sz="1600" spc="-10" dirty="0">
                <a:latin typeface="함초롬바탕"/>
                <a:cs typeface="함초롬바탕"/>
              </a:rPr>
              <a:t>위</a:t>
            </a:r>
            <a:r>
              <a:rPr sz="1600" spc="-10" dirty="0">
                <a:latin typeface="굴림"/>
                <a:cs typeface="굴림"/>
              </a:rPr>
              <a:t>,</a:t>
            </a:r>
            <a:r>
              <a:rPr sz="1600" spc="35" dirty="0">
                <a:latin typeface="굴림"/>
                <a:cs typeface="굴림"/>
              </a:rPr>
              <a:t> </a:t>
            </a:r>
            <a:r>
              <a:rPr sz="1600" spc="-10" dirty="0">
                <a:latin typeface="굴림"/>
                <a:cs typeface="굴림"/>
              </a:rPr>
              <a:t>11</a:t>
            </a:r>
            <a:r>
              <a:rPr sz="1600" spc="-10" dirty="0">
                <a:latin typeface="함초롬바탕"/>
                <a:cs typeface="함초롬바탕"/>
              </a:rPr>
              <a:t>위</a:t>
            </a:r>
            <a:r>
              <a:rPr sz="1600" spc="-10" dirty="0">
                <a:latin typeface="굴림"/>
                <a:cs typeface="굴림"/>
              </a:rPr>
              <a:t>;</a:t>
            </a:r>
            <a:r>
              <a:rPr sz="1600" spc="35" dirty="0">
                <a:latin typeface="굴림"/>
                <a:cs typeface="굴림"/>
              </a:rPr>
              <a:t> </a:t>
            </a:r>
            <a:r>
              <a:rPr sz="1600" spc="-10" dirty="0">
                <a:latin typeface="함초롬바탕"/>
                <a:cs typeface="함초롬바탕"/>
              </a:rPr>
              <a:t>인도는</a:t>
            </a:r>
            <a:r>
              <a:rPr sz="1600" spc="65" dirty="0">
                <a:latin typeface="함초롬바탕"/>
                <a:cs typeface="함초롬바탕"/>
              </a:rPr>
              <a:t> </a:t>
            </a:r>
            <a:r>
              <a:rPr sz="1600" spc="-10" dirty="0">
                <a:latin typeface="굴림"/>
                <a:cs typeface="굴림"/>
              </a:rPr>
              <a:t>2022</a:t>
            </a:r>
            <a:r>
              <a:rPr sz="1600" spc="-10" dirty="0">
                <a:latin typeface="함초롬바탕"/>
                <a:cs typeface="함초롬바탕"/>
              </a:rPr>
              <a:t>년</a:t>
            </a:r>
            <a:r>
              <a:rPr sz="1600" spc="114" dirty="0">
                <a:latin typeface="함초롬바탕"/>
                <a:cs typeface="함초롬바탕"/>
              </a:rPr>
              <a:t> </a:t>
            </a:r>
            <a:r>
              <a:rPr sz="1600" spc="-10" dirty="0">
                <a:latin typeface="굴림"/>
                <a:cs typeface="굴림"/>
              </a:rPr>
              <a:t>3.2%</a:t>
            </a:r>
            <a:endParaRPr sz="1600">
              <a:latin typeface="굴림"/>
              <a:cs typeface="굴림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135618" y="6332626"/>
            <a:ext cx="106426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10" dirty="0">
                <a:latin typeface="함초롬바탕"/>
                <a:cs typeface="함초롬바탕"/>
              </a:rPr>
              <a:t>세계</a:t>
            </a:r>
            <a:r>
              <a:rPr sz="1600" spc="-5" dirty="0">
                <a:latin typeface="함초롬바탕"/>
                <a:cs typeface="함초롬바탕"/>
              </a:rPr>
              <a:t> </a:t>
            </a:r>
            <a:r>
              <a:rPr sz="1600" spc="-10" dirty="0">
                <a:latin typeface="굴림"/>
                <a:cs typeface="굴림"/>
              </a:rPr>
              <a:t>6</a:t>
            </a:r>
            <a:r>
              <a:rPr sz="1600" spc="-10" dirty="0">
                <a:latin typeface="함초롬바탕"/>
                <a:cs typeface="함초롬바탕"/>
              </a:rPr>
              <a:t>대국</a:t>
            </a:r>
            <a:r>
              <a:rPr sz="1600" spc="-10" dirty="0">
                <a:latin typeface="굴림"/>
                <a:cs typeface="굴림"/>
              </a:rPr>
              <a:t>.</a:t>
            </a:r>
            <a:endParaRPr sz="1600">
              <a:latin typeface="굴림"/>
              <a:cs typeface="굴림"/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736FF766-C4B5-D06D-2607-BF6F0A6E7A6F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altLang="ko-KR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718915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533400"/>
            <a:ext cx="853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/>
              <a:t>1</a:t>
            </a:r>
            <a:r>
              <a:rPr lang="ko-KR" altLang="en-US" sz="2000" b="1" dirty="0"/>
              <a:t>가지 추세 </a:t>
            </a:r>
            <a:r>
              <a:rPr lang="en-US" altLang="ko-KR" sz="2000" b="1" dirty="0"/>
              <a:t>=</a:t>
            </a:r>
            <a:r>
              <a:rPr lang="ko-KR" altLang="en-US" sz="2000" b="1" dirty="0"/>
              <a:t>잠재성장율의 </a:t>
            </a:r>
            <a:r>
              <a:rPr lang="en-US" altLang="ko-KR" sz="2000" b="1" dirty="0"/>
              <a:t>5</a:t>
            </a:r>
            <a:r>
              <a:rPr lang="ko-KR" altLang="en-US" sz="2000" b="1" dirty="0"/>
              <a:t>년마다 </a:t>
            </a:r>
            <a:r>
              <a:rPr lang="en-US" altLang="ko-KR" sz="2000" b="1" dirty="0"/>
              <a:t>1%P</a:t>
            </a:r>
            <a:r>
              <a:rPr lang="ko-KR" altLang="en-US" sz="2000" b="1" dirty="0"/>
              <a:t>씩</a:t>
            </a:r>
            <a:r>
              <a:rPr lang="en-US" altLang="ko-KR" sz="2000" b="1" dirty="0"/>
              <a:t> </a:t>
            </a:r>
            <a:r>
              <a:rPr lang="ko-KR" altLang="en-US" sz="2000" b="1" dirty="0"/>
              <a:t>하락 </a:t>
            </a:r>
            <a:r>
              <a:rPr lang="en-US" altLang="ko-KR" sz="2000" b="1" dirty="0"/>
              <a:t>= </a:t>
            </a:r>
            <a:r>
              <a:rPr lang="ko-KR" altLang="en-US" sz="2000" b="1" dirty="0"/>
              <a:t>한국경제의 회색 코뿔소</a:t>
            </a:r>
          </a:p>
        </p:txBody>
      </p:sp>
      <p:cxnSp>
        <p:nvCxnSpPr>
          <p:cNvPr id="7" name="직선 연결선 6"/>
          <p:cNvCxnSpPr/>
          <p:nvPr/>
        </p:nvCxnSpPr>
        <p:spPr>
          <a:xfrm>
            <a:off x="3130761" y="2225337"/>
            <a:ext cx="5936104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3"/>
          <a:srcRect t="6585"/>
          <a:stretch/>
        </p:blipFill>
        <p:spPr>
          <a:xfrm>
            <a:off x="2536108" y="2155059"/>
            <a:ext cx="7095818" cy="3300663"/>
          </a:xfrm>
          <a:prstGeom prst="rect">
            <a:avLst/>
          </a:prstGeom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A380FCAE-E052-4A04-934B-4020C2A46A28}"/>
              </a:ext>
            </a:extLst>
          </p:cNvPr>
          <p:cNvSpPr/>
          <p:nvPr/>
        </p:nvSpPr>
        <p:spPr>
          <a:xfrm>
            <a:off x="1877962" y="1532841"/>
            <a:ext cx="83678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dirty="0"/>
              <a:t>회색코뿔소가 온다 </a:t>
            </a:r>
            <a:r>
              <a:rPr lang="en-US" altLang="ko-KR" dirty="0"/>
              <a:t>(</a:t>
            </a:r>
            <a:r>
              <a:rPr lang="ko-KR" altLang="en-US" dirty="0" err="1"/>
              <a:t>미셀부커</a:t>
            </a:r>
            <a:r>
              <a:rPr lang="en-US" altLang="ko-KR" dirty="0"/>
              <a:t>) = </a:t>
            </a:r>
            <a:r>
              <a:rPr lang="ko-KR" altLang="en-US" dirty="0"/>
              <a:t>다가올 가능성이 높고 빤히 보이는 위험 </a:t>
            </a:r>
            <a:r>
              <a:rPr lang="en-US" altLang="ko-KR" dirty="0"/>
              <a:t>(</a:t>
            </a:r>
            <a:r>
              <a:rPr lang="ko-KR" altLang="en-US" dirty="0" err="1"/>
              <a:t>불랙</a:t>
            </a:r>
            <a:r>
              <a:rPr lang="ko-KR" altLang="en-US" dirty="0"/>
              <a:t> </a:t>
            </a:r>
            <a:r>
              <a:rPr lang="ko-KR" altLang="en-US" dirty="0" err="1"/>
              <a:t>스완과</a:t>
            </a:r>
            <a:r>
              <a:rPr lang="ko-KR" altLang="en-US" dirty="0"/>
              <a:t> 반대 </a:t>
            </a:r>
            <a:r>
              <a:rPr lang="en-US" altLang="ko-KR" dirty="0"/>
              <a:t>= </a:t>
            </a:r>
            <a:r>
              <a:rPr lang="ko-KR" altLang="en-US" dirty="0"/>
              <a:t>금융위기</a:t>
            </a:r>
            <a:r>
              <a:rPr lang="en-US" altLang="ko-KR" dirty="0"/>
              <a:t>):</a:t>
            </a:r>
            <a:endParaRPr lang="ko-KR" alt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FF432C5-F9CC-4DD7-BB1E-6EDEC0EF0CE2}"/>
              </a:ext>
            </a:extLst>
          </p:cNvPr>
          <p:cNvSpPr txBox="1"/>
          <p:nvPr/>
        </p:nvSpPr>
        <p:spPr>
          <a:xfrm>
            <a:off x="2209800" y="5578588"/>
            <a:ext cx="82295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/>
              <a:t>여러 나라 감소하나 한국 감소 속도 빠르고</a:t>
            </a:r>
            <a:r>
              <a:rPr lang="en-US" altLang="ko-KR" dirty="0"/>
              <a:t>, </a:t>
            </a:r>
          </a:p>
          <a:p>
            <a:pPr algn="ctr"/>
            <a:r>
              <a:rPr lang="ko-KR" altLang="en-US" dirty="0"/>
              <a:t>미국은 </a:t>
            </a:r>
            <a:r>
              <a:rPr lang="en-US" altLang="ko-KR" dirty="0"/>
              <a:t>2%</a:t>
            </a:r>
            <a:r>
              <a:rPr lang="ko-KR" altLang="en-US" dirty="0"/>
              <a:t>대에서 상향반전</a:t>
            </a:r>
            <a:r>
              <a:rPr lang="en-US" altLang="ko-KR" dirty="0"/>
              <a:t>; </a:t>
            </a:r>
            <a:r>
              <a:rPr lang="ko-KR" altLang="en-US" dirty="0"/>
              <a:t>독일도 </a:t>
            </a:r>
            <a:r>
              <a:rPr lang="ko-KR" altLang="en-US" dirty="0" err="1"/>
              <a:t>허르츠</a:t>
            </a:r>
            <a:r>
              <a:rPr lang="ko-KR" altLang="en-US" dirty="0"/>
              <a:t> 개혁 </a:t>
            </a:r>
            <a:r>
              <a:rPr lang="en-US" altLang="ko-KR" dirty="0"/>
              <a:t>(</a:t>
            </a:r>
            <a:r>
              <a:rPr lang="ko-KR" altLang="en-US" dirty="0"/>
              <a:t>유연성</a:t>
            </a:r>
            <a:r>
              <a:rPr lang="en-US" altLang="ko-KR" dirty="0"/>
              <a:t>)</a:t>
            </a:r>
            <a:r>
              <a:rPr lang="ko-KR" altLang="en-US" dirty="0"/>
              <a:t>으로 반전 사례 있음</a:t>
            </a:r>
          </a:p>
        </p:txBody>
      </p:sp>
    </p:spTree>
    <p:extLst>
      <p:ext uri="{BB962C8B-B14F-4D97-AF65-F5344CB8AC3E}">
        <p14:creationId xmlns:p14="http://schemas.microsoft.com/office/powerpoint/2010/main" val="26938788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6677" y="2514600"/>
            <a:ext cx="11189547" cy="430887"/>
          </a:xfrm>
        </p:spPr>
        <p:txBody>
          <a:bodyPr/>
          <a:lstStyle/>
          <a:p>
            <a:pPr algn="ctr"/>
            <a:r>
              <a:rPr lang="en-US" altLang="ko-KR" sz="2800" dirty="0"/>
              <a:t>2. </a:t>
            </a:r>
            <a:r>
              <a:rPr lang="ko-KR" altLang="en-US" sz="2800" dirty="0"/>
              <a:t>트럼프 </a:t>
            </a:r>
            <a:r>
              <a:rPr lang="en-US" altLang="ko-KR" sz="2800" dirty="0"/>
              <a:t>2</a:t>
            </a:r>
            <a:r>
              <a:rPr lang="ko-KR" altLang="en-US" sz="2800" dirty="0"/>
              <a:t>기의 충격에 대한 전략적 사고와 대응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altLang="ko-KR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96280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C173F7C6-DDA0-ABF7-DF3E-5B74290476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C6F82A0-093B-28BD-4883-89D1CA971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0948" y="260560"/>
            <a:ext cx="8110104" cy="643398"/>
          </a:xfrm>
        </p:spPr>
        <p:txBody>
          <a:bodyPr>
            <a:normAutofit/>
          </a:bodyPr>
          <a:lstStyle/>
          <a:p>
            <a:pPr algn="ctr"/>
            <a:r>
              <a:rPr lang="ko-KR" altLang="en-US" sz="2700" dirty="0"/>
              <a:t>트럼프 </a:t>
            </a:r>
            <a:r>
              <a:rPr lang="en-US" altLang="ko-KR" sz="2700" dirty="0"/>
              <a:t>2</a:t>
            </a:r>
            <a:r>
              <a:rPr lang="ko-KR" altLang="en-US" sz="2700" dirty="0"/>
              <a:t>기 시대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D34C776-D16D-173F-A70F-7E0699984A51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85800" y="1143000"/>
            <a:ext cx="11097491" cy="5382430"/>
          </a:xfrm>
        </p:spPr>
        <p:txBody>
          <a:bodyPr>
            <a:noAutofit/>
          </a:bodyPr>
          <a:lstStyle/>
          <a:p>
            <a:pPr marR="0" algn="l" fontAlgn="base" latinLnBrk="1"/>
            <a:r>
              <a:rPr lang="ko-KR" altLang="en-US" sz="1600" kern="0" spc="0" dirty="0">
                <a:solidFill>
                  <a:srgbClr val="89BAA5"/>
                </a:solidFill>
                <a:effectLst/>
                <a:latin typeface="KoPub돋움체 Light"/>
                <a:ea typeface="KoPub돋움체 Light"/>
              </a:rPr>
              <a:t>■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돋움체 Medium"/>
                <a:ea typeface="KoPub돋움체 Medium"/>
              </a:rPr>
              <a:t>트럼프 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KoPub돋움체 Medium"/>
                <a:ea typeface="KoPub돋움체 Medium"/>
              </a:rPr>
              <a:t>2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돋움체 Medium"/>
                <a:ea typeface="KoPub돋움체 Medium"/>
              </a:rPr>
              <a:t>기 집권의 의미 </a:t>
            </a:r>
            <a:endParaRPr lang="en-US" altLang="ko-KR" sz="1600" kern="0" spc="0" dirty="0">
              <a:solidFill>
                <a:srgbClr val="000000"/>
              </a:solidFill>
              <a:effectLst/>
              <a:latin typeface="KoPub돋움체 Medium"/>
              <a:ea typeface="KoPub돋움체 Medium"/>
            </a:endParaRPr>
          </a:p>
          <a:p>
            <a:pPr marR="0" algn="l" fontAlgn="base" latinLnBrk="1"/>
            <a:endParaRPr lang="ko-KR" altLang="en-US" sz="1600" kern="0" spc="0" dirty="0">
              <a:solidFill>
                <a:srgbClr val="000000"/>
              </a:solidFill>
              <a:effectLst/>
              <a:latin typeface="KoPub돋움체 Medium"/>
            </a:endParaRPr>
          </a:p>
          <a:p>
            <a:pPr marR="0" algn="l" fontAlgn="base" latinLnBrk="1"/>
            <a:r>
              <a:rPr lang="en-US" altLang="ko-KR" sz="1600" kern="0" spc="0" dirty="0">
                <a:solidFill>
                  <a:srgbClr val="7F7F7F"/>
                </a:solidFill>
                <a:effectLst/>
                <a:latin typeface="KoPub돋움체 Light"/>
                <a:ea typeface="KoPub돋움체 Light"/>
              </a:rPr>
              <a:t>•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 트럼프의 대통령 재선은 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8</a:t>
            </a:r>
            <a:r>
              <a:rPr lang="ko-KR" altLang="en-US" sz="1600" kern="0" spc="0" dirty="0" err="1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년전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 그의 당선이 미국 정치의 일시적 일탈이 아니라 강건한 새로운 추세의 일환임을 의미</a:t>
            </a:r>
            <a:endParaRPr lang="ko-KR" altLang="en-US" sz="1600" kern="0" spc="0" dirty="0">
              <a:solidFill>
                <a:srgbClr val="000000"/>
              </a:solidFill>
              <a:effectLst/>
              <a:latin typeface="KoPub돋움체 Light"/>
            </a:endParaRPr>
          </a:p>
          <a:p>
            <a:pPr marR="0" algn="l" fontAlgn="base" latinLnBrk="1"/>
            <a:r>
              <a:rPr lang="en-US" altLang="ko-KR" sz="1600" kern="0" spc="0" dirty="0">
                <a:solidFill>
                  <a:srgbClr val="7F7F7F"/>
                </a:solidFill>
                <a:effectLst/>
                <a:latin typeface="KoPub돋움체 Light"/>
                <a:ea typeface="KoPub돋움체 Light"/>
              </a:rPr>
              <a:t>•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 트럼프 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1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기가 탈세계화 시대를 열었다면 트럼프 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2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기는 탈세계화에 더해 글로벌 자유주의의 종언을 의미</a:t>
            </a:r>
            <a:endParaRPr lang="en-US" altLang="ko-KR" sz="1600" kern="0" spc="0" dirty="0">
              <a:solidFill>
                <a:srgbClr val="000000"/>
              </a:solidFill>
              <a:effectLst/>
              <a:latin typeface="KoPub돋움체 Light"/>
              <a:ea typeface="KoPub돋움체 Light"/>
            </a:endParaRPr>
          </a:p>
          <a:p>
            <a:pPr marR="0" algn="l" fontAlgn="base" latinLnBrk="1"/>
            <a:endParaRPr lang="ko-KR" altLang="en-US" sz="1600" kern="0" spc="0" dirty="0">
              <a:solidFill>
                <a:srgbClr val="000000"/>
              </a:solidFill>
              <a:effectLst/>
              <a:latin typeface="KoPub돋움체 Light"/>
            </a:endParaRPr>
          </a:p>
          <a:p>
            <a:pPr marR="0" algn="l" fontAlgn="base" latinLnBrk="1"/>
            <a:r>
              <a:rPr lang="en-US" altLang="ko-KR" sz="1600" kern="0" spc="0" dirty="0">
                <a:solidFill>
                  <a:srgbClr val="7F7F7F"/>
                </a:solidFill>
                <a:effectLst/>
                <a:latin typeface="KoPub돋움체 Light"/>
                <a:ea typeface="KoPub돋움체 Light"/>
              </a:rPr>
              <a:t>•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 </a:t>
            </a:r>
            <a:r>
              <a:rPr lang="ko-KR" altLang="en-US" sz="1600" kern="0" spc="0" dirty="0" err="1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바이든은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 다양성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, 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포용성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, 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공정성 등 소위 정치적으로 올바른 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(politically correct)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한 </a:t>
            </a:r>
            <a:endParaRPr lang="ko-KR" altLang="en-US" sz="1600" kern="0" spc="0" dirty="0">
              <a:solidFill>
                <a:srgbClr val="000000"/>
              </a:solidFill>
              <a:effectLst/>
              <a:latin typeface="KoPub돋움체 Light"/>
            </a:endParaRPr>
          </a:p>
          <a:p>
            <a:pPr marR="0" algn="l" fontAlgn="base" latinLnBrk="1"/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가치 중심의 자유주의 질서를 재건 시도 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; 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미국시민들에 의해 거부 당함</a:t>
            </a:r>
            <a:endParaRPr lang="ko-KR" altLang="en-US" sz="1600" kern="0" spc="0" dirty="0">
              <a:solidFill>
                <a:srgbClr val="000000"/>
              </a:solidFill>
              <a:effectLst/>
              <a:latin typeface="KoPub돋움체 Light"/>
            </a:endParaRPr>
          </a:p>
          <a:p>
            <a:pPr marL="285750" marR="0" indent="-285750" algn="l" fontAlgn="base" latinLnBrk="1">
              <a:buFontTx/>
              <a:buChar char="-"/>
            </a:pP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즉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, 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경제적 자유주의는 중국만 덕 보게 하여 미국은 </a:t>
            </a:r>
            <a:r>
              <a:rPr lang="ko-KR" altLang="en-US" sz="1600" kern="0" spc="0" dirty="0" err="1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러스트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 벨트화 하고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, 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성적 인종적 소수성에 대한 고려 덕에 미국 전통사회와 가치는 무너지고 있다는 인식 팽배 </a:t>
            </a:r>
            <a:endParaRPr lang="en-US" altLang="ko-KR" sz="1600" kern="0" spc="0" dirty="0">
              <a:solidFill>
                <a:srgbClr val="000000"/>
              </a:solidFill>
              <a:effectLst/>
              <a:latin typeface="KoPub돋움체 Light"/>
              <a:ea typeface="KoPub돋움체 Light"/>
            </a:endParaRPr>
          </a:p>
          <a:p>
            <a:pPr marL="285750" marR="0" indent="-285750" algn="l" fontAlgn="base" latinLnBrk="1">
              <a:buFontTx/>
              <a:buChar char="-"/>
            </a:pPr>
            <a:endParaRPr lang="ko-KR" altLang="en-US" sz="1600" kern="0" spc="0" dirty="0">
              <a:solidFill>
                <a:srgbClr val="000000"/>
              </a:solidFill>
              <a:effectLst/>
              <a:latin typeface="KoPub돋움체 Light"/>
            </a:endParaRPr>
          </a:p>
          <a:p>
            <a:pPr marR="0" algn="l" fontAlgn="base" latinLnBrk="1"/>
            <a:r>
              <a:rPr lang="ko-KR" altLang="en-US" sz="1600" kern="0" spc="0" dirty="0">
                <a:solidFill>
                  <a:srgbClr val="89BAA5"/>
                </a:solidFill>
                <a:effectLst/>
                <a:latin typeface="KoPub돋움체 Light"/>
                <a:ea typeface="KoPub돋움체 Light"/>
              </a:rPr>
              <a:t>■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돋움체 Medium"/>
                <a:ea typeface="KoPub돋움체 Medium"/>
              </a:rPr>
              <a:t>트럼프 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KoPub돋움체 Medium"/>
                <a:ea typeface="KoPub돋움체 Medium"/>
              </a:rPr>
              <a:t>2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돋움체 Medium"/>
                <a:ea typeface="KoPub돋움체 Medium"/>
              </a:rPr>
              <a:t>기 정책 기조 </a:t>
            </a:r>
            <a:endParaRPr lang="en-US" altLang="ko-KR" sz="1600" kern="0" spc="0" dirty="0">
              <a:solidFill>
                <a:srgbClr val="000000"/>
              </a:solidFill>
              <a:effectLst/>
              <a:latin typeface="KoPub돋움체 Medium"/>
              <a:ea typeface="KoPub돋움체 Medium"/>
            </a:endParaRPr>
          </a:p>
          <a:p>
            <a:pPr marR="0" algn="l" fontAlgn="base" latinLnBrk="1"/>
            <a:endParaRPr lang="ko-KR" altLang="en-US" sz="1600" kern="0" spc="0" dirty="0">
              <a:solidFill>
                <a:srgbClr val="000000"/>
              </a:solidFill>
              <a:effectLst/>
              <a:latin typeface="KoPub돋움체 Medium"/>
            </a:endParaRPr>
          </a:p>
          <a:p>
            <a:pPr marR="0" algn="l" fontAlgn="base" latinLnBrk="1"/>
            <a:r>
              <a:rPr lang="en-US" altLang="ko-KR" sz="1600" kern="0" spc="0" dirty="0">
                <a:solidFill>
                  <a:srgbClr val="7F7F7F"/>
                </a:solidFill>
                <a:effectLst/>
                <a:latin typeface="KoPub돋움체 Light"/>
                <a:ea typeface="KoPub돋움체 Light"/>
              </a:rPr>
              <a:t>•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 대외관계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: 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손익 계산 중심의 노골적 거래주의 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(</a:t>
            </a:r>
            <a:r>
              <a:rPr lang="en-US" altLang="ko-KR" sz="1600" kern="0" spc="0" dirty="0" err="1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transactionalism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)</a:t>
            </a:r>
            <a:endParaRPr lang="ko-KR" altLang="en-US" sz="1600" kern="0" spc="0" dirty="0">
              <a:solidFill>
                <a:srgbClr val="000000"/>
              </a:solidFill>
              <a:effectLst/>
              <a:latin typeface="KoPub돋움체 Light"/>
            </a:endParaRPr>
          </a:p>
          <a:p>
            <a:pPr marR="0" algn="l" fontAlgn="base" latinLnBrk="1"/>
            <a:r>
              <a:rPr lang="en-US" altLang="ko-KR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- </a:t>
            </a:r>
            <a:r>
              <a:rPr lang="ko-KR" altLang="en-US" sz="1600" kern="0" spc="0" dirty="0" err="1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바이든은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 유럽과의 제휴의 공고화로 대 중국 전선을 형성했다면</a:t>
            </a:r>
            <a:endParaRPr lang="ko-KR" altLang="en-US" sz="1600" kern="0" spc="0" dirty="0">
              <a:solidFill>
                <a:srgbClr val="000000"/>
              </a:solidFill>
              <a:effectLst/>
              <a:latin typeface="KoPub돋움체 Light"/>
            </a:endParaRPr>
          </a:p>
          <a:p>
            <a:pPr marR="0" algn="l" fontAlgn="base" latinLnBrk="1"/>
            <a:r>
              <a:rPr lang="en-US" altLang="ko-KR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- 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트럼프는 오직 미국만의 이익을 강조하면서 유럽이 방위비 부담을 증가하지 않으면 나토도 탈퇴하겠다고 함</a:t>
            </a:r>
            <a:endParaRPr lang="ko-KR" altLang="en-US" sz="1600" kern="0" spc="0" dirty="0">
              <a:solidFill>
                <a:srgbClr val="000000"/>
              </a:solidFill>
              <a:effectLst/>
              <a:latin typeface="KoPub돋움체 Light"/>
            </a:endParaRPr>
          </a:p>
          <a:p>
            <a:pPr marL="285750" marR="0" indent="-285750" algn="l" fontAlgn="base" latinLnBrk="1">
              <a:buFontTx/>
              <a:buChar char="-"/>
            </a:pP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러시아는 유럽의 걱정거리이지 미국이 이에 돈을 </a:t>
            </a:r>
            <a:r>
              <a:rPr lang="ko-KR" altLang="en-US" sz="1600" kern="0" spc="0" dirty="0" err="1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쓸필요는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 없다는 입장</a:t>
            </a:r>
            <a:endParaRPr lang="en-US" altLang="ko-KR" sz="1600" kern="0" spc="0" dirty="0">
              <a:solidFill>
                <a:srgbClr val="000000"/>
              </a:solidFill>
              <a:effectLst/>
              <a:latin typeface="KoPub돋움체 Light"/>
              <a:ea typeface="KoPub돋움체 Light"/>
            </a:endParaRPr>
          </a:p>
          <a:p>
            <a:pPr marL="285750" marR="0" indent="-285750" algn="l" fontAlgn="base" latinLnBrk="1">
              <a:buFontTx/>
              <a:buChar char="-"/>
            </a:pPr>
            <a:endParaRPr lang="ko-KR" altLang="en-US" sz="1600" kern="0" spc="0" dirty="0">
              <a:solidFill>
                <a:srgbClr val="000000"/>
              </a:solidFill>
              <a:effectLst/>
              <a:latin typeface="KoPub돋움체 Light"/>
            </a:endParaRPr>
          </a:p>
          <a:p>
            <a:pPr marR="0" algn="l" fontAlgn="base" latinLnBrk="1"/>
            <a:r>
              <a:rPr lang="en-US" altLang="ko-KR" sz="1600" kern="0" spc="0" dirty="0">
                <a:solidFill>
                  <a:srgbClr val="7F7F7F"/>
                </a:solidFill>
                <a:effectLst/>
                <a:latin typeface="KoPub돋움체 Light"/>
                <a:ea typeface="KoPub돋움체 Light"/>
              </a:rPr>
              <a:t>•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 경제정책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: 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미국 산업과 일자리 중심의 보호무역 주의</a:t>
            </a:r>
            <a:endParaRPr lang="ko-KR" altLang="en-US" sz="1600" kern="0" spc="0" dirty="0">
              <a:solidFill>
                <a:srgbClr val="000000"/>
              </a:solidFill>
              <a:effectLst/>
              <a:latin typeface="KoPub돋움체 Light"/>
            </a:endParaRPr>
          </a:p>
          <a:p>
            <a:pPr marR="0" algn="l" fontAlgn="base" latinLnBrk="1"/>
            <a:r>
              <a:rPr lang="en-US" altLang="ko-KR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- 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관세를 매기면 미국에 투자하는데 </a:t>
            </a:r>
            <a:r>
              <a:rPr lang="ko-KR" altLang="en-US" sz="1600" kern="0" spc="0" dirty="0" err="1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무엇하러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 보조금을 주느냐 하면서 </a:t>
            </a:r>
            <a:endParaRPr lang="ko-KR" altLang="en-US" sz="1600" kern="0" spc="0" dirty="0">
              <a:solidFill>
                <a:srgbClr val="000000"/>
              </a:solidFill>
              <a:effectLst/>
              <a:latin typeface="KoPub돋움체 Light"/>
            </a:endParaRPr>
          </a:p>
          <a:p>
            <a:pPr marR="0" algn="l" fontAlgn="base" latinLnBrk="1"/>
            <a:r>
              <a:rPr lang="ko-KR" altLang="en-US" sz="1600" kern="0" spc="0" dirty="0" err="1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바이든의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 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IRA 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법 폐지 입장</a:t>
            </a:r>
            <a:endParaRPr lang="ko-KR" altLang="en-US" sz="1600" kern="0" spc="0" dirty="0">
              <a:solidFill>
                <a:srgbClr val="000000"/>
              </a:solidFill>
              <a:effectLst/>
              <a:latin typeface="KoPub돋움체 Light"/>
            </a:endParaRPr>
          </a:p>
          <a:p>
            <a:pPr marR="0" algn="l" fontAlgn="base" latinLnBrk="1"/>
            <a:r>
              <a:rPr lang="en-US" altLang="ko-KR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- 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모든 나라에게 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10% 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보편 관세를 매기고 중국에는 최대 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60%</a:t>
            </a:r>
            <a:endParaRPr lang="ko-KR" altLang="en-US" sz="1600" kern="0" spc="0" dirty="0">
              <a:solidFill>
                <a:srgbClr val="000000"/>
              </a:solidFill>
              <a:effectLst/>
              <a:latin typeface="KoPub돋움체 Light"/>
            </a:endParaRPr>
          </a:p>
          <a:p>
            <a:pPr marR="0" algn="l" fontAlgn="base" latinLnBrk="1"/>
            <a:r>
              <a:rPr lang="en-US" altLang="ko-KR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- 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북미자유무역협정을 한 이웃 캐나다 멕시코까지 추가 관세를 매겨서 여기에 투자한 미국 기업들의 귀환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(</a:t>
            </a:r>
            <a:r>
              <a:rPr lang="ko-KR" altLang="en-US" sz="1600" kern="0" spc="0" dirty="0" err="1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리쇼어링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)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을 촉구</a:t>
            </a:r>
            <a:endParaRPr lang="ko-KR" altLang="en-US" sz="1600" kern="0" spc="0" dirty="0">
              <a:solidFill>
                <a:srgbClr val="000000"/>
              </a:solidFill>
              <a:effectLst/>
              <a:latin typeface="KoPub돋움체 Light"/>
            </a:endParaRPr>
          </a:p>
          <a:p>
            <a:pPr algn="l"/>
            <a:endParaRPr lang="ko-KR" altLang="en-US" sz="1600" dirty="0"/>
          </a:p>
        </p:txBody>
      </p:sp>
    </p:spTree>
    <p:extLst>
      <p:ext uri="{BB962C8B-B14F-4D97-AF65-F5344CB8AC3E}">
        <p14:creationId xmlns:p14="http://schemas.microsoft.com/office/powerpoint/2010/main" val="35302016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6553A8B-A31A-417C-72E4-91DEB4CD029C}"/>
              </a:ext>
            </a:extLst>
          </p:cNvPr>
          <p:cNvSpPr txBox="1"/>
          <p:nvPr/>
        </p:nvSpPr>
        <p:spPr>
          <a:xfrm>
            <a:off x="795519" y="930427"/>
            <a:ext cx="10600979" cy="49141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Aft>
                <a:spcPts val="200"/>
              </a:spcAft>
            </a:pPr>
            <a:r>
              <a:rPr lang="ko-KR" altLang="en-US" sz="360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  <a:cs typeface="Pretendard ExtraBold" panose="02000903000000020004" pitchFamily="2" charset="-127"/>
              </a:rPr>
              <a:t>트럼피즘의</a:t>
            </a:r>
            <a:r>
              <a:rPr lang="ko-KR" altLang="en-US" sz="3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  <a:cs typeface="Pretendard ExtraBold" panose="02000903000000020004" pitchFamily="2" charset="-127"/>
              </a:rPr>
              <a:t> 근본 모순</a:t>
            </a:r>
            <a:endParaRPr lang="en-US" altLang="ko-KR" sz="36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+mn-ea"/>
              <a:cs typeface="Pretendard ExtraBold" panose="02000903000000020004" pitchFamily="2" charset="-127"/>
            </a:endParaRPr>
          </a:p>
          <a:p>
            <a:pPr algn="ctr">
              <a:spcAft>
                <a:spcPts val="200"/>
              </a:spcAft>
            </a:pPr>
            <a:r>
              <a:rPr lang="en-US" altLang="ko-KR" sz="3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  <a:cs typeface="Pretendard ExtraBold" panose="02000903000000020004" pitchFamily="2" charset="-127"/>
              </a:rPr>
              <a:t>= MAGA vs. </a:t>
            </a:r>
            <a:r>
              <a:rPr lang="ko-KR" altLang="en-US" sz="3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  <a:cs typeface="Pretendard ExtraBold" panose="02000903000000020004" pitchFamily="2" charset="-127"/>
              </a:rPr>
              <a:t>대 중국 견제</a:t>
            </a:r>
            <a:r>
              <a:rPr lang="en-US" altLang="ko-KR" sz="3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  <a:cs typeface="Pretendard ExtraBold" panose="02000903000000020004" pitchFamily="2" charset="-127"/>
              </a:rPr>
              <a:t>:</a:t>
            </a:r>
          </a:p>
          <a:p>
            <a:pPr algn="ctr">
              <a:spcAft>
                <a:spcPts val="200"/>
              </a:spcAft>
            </a:pPr>
            <a:endParaRPr lang="en-US" altLang="ko-KR" sz="36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+mn-ea"/>
              <a:cs typeface="Pretendard ExtraBold" panose="02000903000000020004" pitchFamily="2" charset="-127"/>
            </a:endParaRPr>
          </a:p>
          <a:p>
            <a:pPr algn="ctr">
              <a:spcAft>
                <a:spcPts val="200"/>
              </a:spcAft>
            </a:pPr>
            <a:r>
              <a:rPr lang="en-US" altLang="ko-KR" sz="3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  <a:cs typeface="Pretendard ExtraBold" panose="02000903000000020004" pitchFamily="2" charset="-127"/>
              </a:rPr>
              <a:t>MAGA =&gt; EU</a:t>
            </a:r>
            <a:r>
              <a:rPr lang="ko-KR" altLang="en-US" sz="3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  <a:cs typeface="Pretendard ExtraBold" panose="02000903000000020004" pitchFamily="2" charset="-127"/>
              </a:rPr>
              <a:t>와 미국의 갈등과 분리</a:t>
            </a:r>
            <a:endParaRPr lang="en-US" altLang="ko-KR" sz="32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+mn-ea"/>
              <a:cs typeface="Pretendard ExtraBold" panose="02000903000000020004" pitchFamily="2" charset="-127"/>
            </a:endParaRPr>
          </a:p>
          <a:p>
            <a:pPr algn="ctr">
              <a:spcAft>
                <a:spcPts val="200"/>
              </a:spcAft>
            </a:pPr>
            <a:r>
              <a:rPr lang="en-US" altLang="ko-KR" sz="3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  <a:cs typeface="Pretendard ExtraBold" panose="02000903000000020004" pitchFamily="2" charset="-127"/>
              </a:rPr>
              <a:t>(</a:t>
            </a:r>
            <a:r>
              <a:rPr lang="ko-KR" altLang="en-US" sz="3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  <a:cs typeface="Pretendard ExtraBold" panose="02000903000000020004" pitchFamily="2" charset="-127"/>
              </a:rPr>
              <a:t>유럽</a:t>
            </a:r>
            <a:r>
              <a:rPr lang="en-US" altLang="ko-KR" sz="3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  <a:cs typeface="Pretendard ExtraBold" panose="02000903000000020004" pitchFamily="2" charset="-127"/>
              </a:rPr>
              <a:t>: </a:t>
            </a:r>
            <a:r>
              <a:rPr lang="ko-KR" altLang="en-US" sz="3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  <a:cs typeface="Pretendard ExtraBold" panose="02000903000000020004" pitchFamily="2" charset="-127"/>
              </a:rPr>
              <a:t>경제보복과 독자 안보 및 다른 가치 </a:t>
            </a:r>
            <a:r>
              <a:rPr lang="en-US" altLang="ko-KR" sz="3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  <a:cs typeface="Pretendard ExtraBold" panose="02000903000000020004" pitchFamily="2" charset="-127"/>
              </a:rPr>
              <a:t>(DEI +  </a:t>
            </a:r>
            <a:r>
              <a:rPr lang="ko-KR" altLang="en-US" sz="3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  <a:cs typeface="Pretendard ExtraBold" panose="02000903000000020004" pitchFamily="2" charset="-127"/>
              </a:rPr>
              <a:t>환경</a:t>
            </a:r>
            <a:r>
              <a:rPr lang="en-US" altLang="ko-KR" sz="3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  <a:cs typeface="Pretendard ExtraBold" panose="02000903000000020004" pitchFamily="2" charset="-127"/>
              </a:rPr>
              <a:t>)</a:t>
            </a:r>
          </a:p>
          <a:p>
            <a:pPr algn="ctr">
              <a:spcAft>
                <a:spcPts val="200"/>
              </a:spcAft>
            </a:pPr>
            <a:r>
              <a:rPr lang="ko-KR" altLang="en-US" sz="3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n-ea"/>
                <a:cs typeface="Pretendard ExtraBold" panose="02000903000000020004" pitchFamily="2" charset="-127"/>
              </a:rPr>
              <a:t>반면에 유럽의 협조 없이 대 중국 전선 유지 곤란</a:t>
            </a:r>
            <a:endParaRPr lang="en-US" altLang="ko-KR" sz="32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+mn-ea"/>
              <a:cs typeface="Pretendard ExtraBold" panose="02000903000000020004" pitchFamily="2" charset="-127"/>
            </a:endParaRPr>
          </a:p>
          <a:p>
            <a:pPr marL="571500" indent="-571500" algn="ctr">
              <a:spcAft>
                <a:spcPts val="200"/>
              </a:spcAft>
              <a:buFont typeface="Symbol" panose="05050102010706020507" pitchFamily="18" charset="2"/>
              <a:buChar char="Þ"/>
            </a:pPr>
            <a:r>
              <a:rPr lang="ko-KR" altLang="en-US" sz="3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307FE2"/>
                </a:solidFill>
                <a:latin typeface="+mn-ea"/>
                <a:cs typeface="Pretendard ExtraBold" panose="02000903000000020004" pitchFamily="2" charset="-127"/>
              </a:rPr>
              <a:t>미국의 더블 </a:t>
            </a:r>
            <a:r>
              <a:rPr lang="ko-KR" altLang="en-US" sz="320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307FE2"/>
                </a:solidFill>
                <a:latin typeface="+mn-ea"/>
                <a:cs typeface="Pretendard ExtraBold" panose="02000903000000020004" pitchFamily="2" charset="-127"/>
              </a:rPr>
              <a:t>디커플링</a:t>
            </a:r>
            <a:r>
              <a:rPr lang="ko-KR" altLang="en-US" sz="3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307FE2"/>
                </a:solidFill>
                <a:latin typeface="+mn-ea"/>
                <a:cs typeface="Pretendard ExtraBold" panose="02000903000000020004" pitchFamily="2" charset="-127"/>
              </a:rPr>
              <a:t> </a:t>
            </a:r>
            <a:r>
              <a:rPr lang="en-US" altLang="ko-KR" sz="3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307FE2"/>
                </a:solidFill>
                <a:latin typeface="+mn-ea"/>
                <a:cs typeface="Pretendard ExtraBold" panose="02000903000000020004" pitchFamily="2" charset="-127"/>
              </a:rPr>
              <a:t>(from China &amp; EU)</a:t>
            </a:r>
          </a:p>
          <a:p>
            <a:pPr marL="571500" indent="-571500" algn="ctr">
              <a:spcAft>
                <a:spcPts val="200"/>
              </a:spcAft>
              <a:buFont typeface="Symbol" panose="05050102010706020507" pitchFamily="18" charset="2"/>
              <a:buChar char="Þ"/>
            </a:pPr>
            <a:r>
              <a:rPr lang="ko-KR" altLang="en-US" sz="3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307FE2"/>
                </a:solidFill>
                <a:latin typeface="+mn-ea"/>
                <a:cs typeface="Pretendard ExtraBold" panose="02000903000000020004" pitchFamily="2" charset="-127"/>
              </a:rPr>
              <a:t>구도</a:t>
            </a:r>
            <a:r>
              <a:rPr lang="en-US" altLang="ko-KR" sz="3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307FE2"/>
                </a:solidFill>
                <a:latin typeface="+mn-ea"/>
                <a:cs typeface="Pretendard ExtraBold" panose="02000903000000020004" pitchFamily="2" charset="-127"/>
              </a:rPr>
              <a:t>: </a:t>
            </a:r>
            <a:r>
              <a:rPr lang="ko-KR" altLang="en-US" sz="3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307FE2"/>
                </a:solidFill>
                <a:latin typeface="+mn-ea"/>
                <a:cs typeface="Pretendard ExtraBold" panose="02000903000000020004" pitchFamily="2" charset="-127"/>
              </a:rPr>
              <a:t>천하양분 </a:t>
            </a:r>
            <a:r>
              <a:rPr lang="en-US" altLang="ko-KR" sz="3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307FE2"/>
                </a:solidFill>
                <a:latin typeface="+mn-ea"/>
                <a:cs typeface="Pretendard ExtraBold" panose="02000903000000020004" pitchFamily="2" charset="-127"/>
              </a:rPr>
              <a:t>-&gt; </a:t>
            </a:r>
            <a:r>
              <a:rPr lang="ko-KR" altLang="en-US" sz="3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307FE2"/>
                </a:solidFill>
                <a:latin typeface="+mn-ea"/>
                <a:cs typeface="Pretendard ExtraBold" panose="02000903000000020004" pitchFamily="2" charset="-127"/>
              </a:rPr>
              <a:t>천하</a:t>
            </a:r>
            <a:r>
              <a:rPr lang="en-US" altLang="ko-KR" sz="3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307FE2"/>
                </a:solidFill>
                <a:latin typeface="+mn-ea"/>
                <a:cs typeface="Pretendard ExtraBold" panose="02000903000000020004" pitchFamily="2" charset="-127"/>
              </a:rPr>
              <a:t>3</a:t>
            </a:r>
            <a:r>
              <a:rPr lang="ko-KR" altLang="en-US" sz="3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307FE2"/>
                </a:solidFill>
                <a:latin typeface="+mn-ea"/>
                <a:cs typeface="Pretendard ExtraBold" panose="02000903000000020004" pitchFamily="2" charset="-127"/>
              </a:rPr>
              <a:t>분 </a:t>
            </a:r>
            <a:r>
              <a:rPr lang="en-US" altLang="ko-KR" sz="3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307FE2"/>
                </a:solidFill>
                <a:latin typeface="+mn-ea"/>
                <a:cs typeface="Pretendard ExtraBold" panose="02000903000000020004" pitchFamily="2" charset="-127"/>
              </a:rPr>
              <a:t>(US, EU, </a:t>
            </a:r>
            <a:r>
              <a:rPr lang="en-US" altLang="ko-KR" sz="320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307FE2"/>
                </a:solidFill>
                <a:latin typeface="+mn-ea"/>
                <a:cs typeface="Pretendard ExtraBold" panose="02000903000000020004" pitchFamily="2" charset="-127"/>
              </a:rPr>
              <a:t>China+BRICs</a:t>
            </a:r>
            <a:r>
              <a:rPr lang="en-US" altLang="ko-KR" sz="3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307FE2"/>
                </a:solidFill>
                <a:latin typeface="+mn-ea"/>
                <a:cs typeface="Pretendard ExtraBold" panose="02000903000000020004" pitchFamily="2" charset="-127"/>
              </a:rPr>
              <a:t>):</a:t>
            </a:r>
          </a:p>
          <a:p>
            <a:pPr algn="ctr">
              <a:spcAft>
                <a:spcPts val="200"/>
              </a:spcAft>
            </a:pPr>
            <a:r>
              <a:rPr lang="ko-KR" altLang="en-US" sz="3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307FE2"/>
                </a:solidFill>
                <a:latin typeface="+mn-ea"/>
                <a:cs typeface="Pretendard ExtraBold" panose="02000903000000020004" pitchFamily="2" charset="-127"/>
              </a:rPr>
              <a:t>중국과  </a:t>
            </a:r>
            <a:r>
              <a:rPr lang="en-US" altLang="ko-KR" sz="3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307FE2"/>
                </a:solidFill>
                <a:latin typeface="+mn-ea"/>
                <a:cs typeface="Pretendard ExtraBold" panose="02000903000000020004" pitchFamily="2" charset="-127"/>
              </a:rPr>
              <a:t>EU</a:t>
            </a:r>
            <a:r>
              <a:rPr lang="ko-KR" altLang="en-US" sz="3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307FE2"/>
                </a:solidFill>
                <a:latin typeface="+mn-ea"/>
                <a:cs typeface="Pretendard ExtraBold" panose="02000903000000020004" pitchFamily="2" charset="-127"/>
              </a:rPr>
              <a:t>은 대미 관세 보복을 언급했던 유일한 대국</a:t>
            </a:r>
            <a:endParaRPr lang="en-US" altLang="ko-KR" sz="32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307FE2"/>
              </a:solidFill>
              <a:latin typeface="+mn-ea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908699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3F825E9-8889-47FB-B633-47B3249D9F3C}"/>
              </a:ext>
            </a:extLst>
          </p:cNvPr>
          <p:cNvSpPr txBox="1"/>
          <p:nvPr/>
        </p:nvSpPr>
        <p:spPr>
          <a:xfrm>
            <a:off x="2798618" y="277091"/>
            <a:ext cx="70727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/>
              <a:t>Size of the Big 3 in 3</a:t>
            </a:r>
            <a:r>
              <a:rPr lang="ko-KR" altLang="en-US" sz="2400" b="1" dirty="0"/>
              <a:t>극 체제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4CB912-A2B2-15F0-EDC1-91121B6BEF21}"/>
              </a:ext>
            </a:extLst>
          </p:cNvPr>
          <p:cNvSpPr txBox="1"/>
          <p:nvPr/>
        </p:nvSpPr>
        <p:spPr>
          <a:xfrm>
            <a:off x="1587308" y="5684699"/>
            <a:ext cx="42346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World GDP: 113.8 trillion USD</a:t>
            </a:r>
            <a:endParaRPr lang="ko-KR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0DF7A289-79AF-075B-42E7-B37E1BDB04F6}"/>
              </a:ext>
            </a:extLst>
          </p:cNvPr>
          <p:cNvGrpSpPr/>
          <p:nvPr/>
        </p:nvGrpSpPr>
        <p:grpSpPr>
          <a:xfrm>
            <a:off x="601785" y="912400"/>
            <a:ext cx="5533438" cy="4675600"/>
            <a:chOff x="1349281" y="912400"/>
            <a:chExt cx="4320000" cy="4675600"/>
          </a:xfrm>
        </p:grpSpPr>
        <p:graphicFrame>
          <p:nvGraphicFramePr>
            <p:cNvPr id="5" name="차트 4">
              <a:extLst>
                <a:ext uri="{FF2B5EF4-FFF2-40B4-BE49-F238E27FC236}">
                  <a16:creationId xmlns:a16="http://schemas.microsoft.com/office/drawing/2014/main" id="{C1F8C4FA-A31B-CC4D-4529-D0EF542253B5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1349281" y="912400"/>
            <a:ext cx="4320000" cy="46756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78BC055-0B0F-0527-F66E-DEC5209C8C7D}"/>
                </a:ext>
              </a:extLst>
            </p:cNvPr>
            <p:cNvSpPr txBox="1"/>
            <p:nvPr/>
          </p:nvSpPr>
          <p:spPr>
            <a:xfrm>
              <a:off x="2067362" y="2777370"/>
              <a:ext cx="118599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(ROW 38.7%)</a:t>
              </a:r>
              <a:endParaRPr lang="ko-KR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6123F25-ACB3-7894-D5A1-376A6DBB7513}"/>
                </a:ext>
              </a:extLst>
            </p:cNvPr>
            <p:cNvSpPr txBox="1"/>
            <p:nvPr/>
          </p:nvSpPr>
          <p:spPr>
            <a:xfrm>
              <a:off x="3620993" y="1770590"/>
              <a:ext cx="110948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EU (17.6%)</a:t>
              </a:r>
              <a:endParaRPr lang="ko-KR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D8B05A9-75C7-5755-6BF1-8DF27B5C64F1}"/>
                </a:ext>
              </a:extLst>
            </p:cNvPr>
            <p:cNvSpPr txBox="1"/>
            <p:nvPr/>
          </p:nvSpPr>
          <p:spPr>
            <a:xfrm>
              <a:off x="3693210" y="3429000"/>
              <a:ext cx="110948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US</a:t>
              </a:r>
              <a:r>
                <a:rPr lang="ko-KR" alt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ko-KR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(26.8%)</a:t>
              </a:r>
              <a:endParaRPr lang="ko-KR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AB7AAF1-EC85-6F19-34E0-0AA84E8542AC}"/>
                </a:ext>
              </a:extLst>
            </p:cNvPr>
            <p:cNvSpPr txBox="1"/>
            <p:nvPr/>
          </p:nvSpPr>
          <p:spPr>
            <a:xfrm>
              <a:off x="2906475" y="4125864"/>
              <a:ext cx="86523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China (16.9%)</a:t>
              </a:r>
              <a:endParaRPr lang="ko-KR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E5E47244-54A7-AD5E-4964-7B9A962F8F9A}"/>
              </a:ext>
            </a:extLst>
          </p:cNvPr>
          <p:cNvGrpSpPr/>
          <p:nvPr/>
        </p:nvGrpSpPr>
        <p:grpSpPr>
          <a:xfrm>
            <a:off x="6283945" y="912400"/>
            <a:ext cx="5751747" cy="5105446"/>
            <a:chOff x="6522719" y="912400"/>
            <a:chExt cx="4320000" cy="4320000"/>
          </a:xfrm>
        </p:grpSpPr>
        <p:graphicFrame>
          <p:nvGraphicFramePr>
            <p:cNvPr id="12" name="차트 11">
              <a:extLst>
                <a:ext uri="{FF2B5EF4-FFF2-40B4-BE49-F238E27FC236}">
                  <a16:creationId xmlns:a16="http://schemas.microsoft.com/office/drawing/2014/main" id="{FCA03727-8E87-2E97-BC2D-E11B2023F435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6522719" y="912400"/>
            <a:ext cx="4320000" cy="432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62718C5-C973-072A-668F-64086D046BF3}"/>
                </a:ext>
              </a:extLst>
            </p:cNvPr>
            <p:cNvSpPr txBox="1"/>
            <p:nvPr/>
          </p:nvSpPr>
          <p:spPr>
            <a:xfrm>
              <a:off x="8183415" y="3918403"/>
              <a:ext cx="1171127" cy="5468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US (43.8%):</a:t>
              </a:r>
            </a:p>
            <a:p>
              <a:r>
                <a:rPr lang="en-US" altLang="ko-KR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30.5 </a:t>
              </a:r>
              <a:r>
                <a:rPr lang="en-US" altLang="ko-KR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tril</a:t>
              </a:r>
              <a:r>
                <a:rPr lang="en-US" altLang="ko-KR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 $</a:t>
              </a:r>
              <a:endParaRPr lang="ko-KR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4294CCD-3122-EBE4-956B-1D3D1D4EB9EC}"/>
                </a:ext>
              </a:extLst>
            </p:cNvPr>
            <p:cNvSpPr txBox="1"/>
            <p:nvPr/>
          </p:nvSpPr>
          <p:spPr>
            <a:xfrm>
              <a:off x="8843816" y="2542539"/>
              <a:ext cx="1098648" cy="5468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EU (28.7%):</a:t>
              </a:r>
            </a:p>
            <a:p>
              <a:r>
                <a:rPr lang="en-US" altLang="ko-KR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20.0 T. $</a:t>
              </a:r>
              <a:endParaRPr lang="ko-KR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DB07BCB-FCC6-9570-E6CC-26859005BAA3}"/>
                </a:ext>
              </a:extLst>
            </p:cNvPr>
            <p:cNvSpPr txBox="1"/>
            <p:nvPr/>
          </p:nvSpPr>
          <p:spPr>
            <a:xfrm>
              <a:off x="7369045" y="2496680"/>
              <a:ext cx="1171127" cy="7812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China (27.6%):</a:t>
              </a:r>
            </a:p>
            <a:p>
              <a:pPr algn="ctr"/>
              <a:r>
                <a:rPr lang="en-US" altLang="ko-KR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19.2 Tri; $</a:t>
              </a:r>
              <a:endParaRPr lang="ko-KR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3EFD1ABD-4553-32EC-2A53-82F56DCFB220}"/>
              </a:ext>
            </a:extLst>
          </p:cNvPr>
          <p:cNvSpPr txBox="1"/>
          <p:nvPr/>
        </p:nvSpPr>
        <p:spPr>
          <a:xfrm>
            <a:off x="5025229" y="6365527"/>
            <a:ext cx="56791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/>
              <a:t>한국은 이 </a:t>
            </a:r>
            <a:r>
              <a:rPr lang="en-US" altLang="ko-KR" b="1" dirty="0"/>
              <a:t>big 3 </a:t>
            </a:r>
            <a:r>
              <a:rPr lang="ko-KR" altLang="en-US" b="1" dirty="0"/>
              <a:t>모두와 자유무역 체결한 유일한 나라</a:t>
            </a:r>
          </a:p>
        </p:txBody>
      </p:sp>
    </p:spTree>
    <p:extLst>
      <p:ext uri="{BB962C8B-B14F-4D97-AF65-F5344CB8AC3E}">
        <p14:creationId xmlns:p14="http://schemas.microsoft.com/office/powerpoint/2010/main" val="37290976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40CC3031-E07E-E0B4-0914-4EC5975168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301C9AA-9965-A4D5-EB1C-B269677C1ABF}"/>
              </a:ext>
            </a:extLst>
          </p:cNvPr>
          <p:cNvSpPr txBox="1"/>
          <p:nvPr/>
        </p:nvSpPr>
        <p:spPr>
          <a:xfrm>
            <a:off x="415637" y="855318"/>
            <a:ext cx="10822886" cy="2536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spcBef>
                <a:spcPts val="500"/>
              </a:spcBef>
              <a:buAutoNum type="arabicParenR"/>
            </a:pPr>
            <a:r>
              <a:rPr lang="ko-KR" altLang="en-US" sz="24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ONE 모바일고딕 Title" panose="00000500000000000000" pitchFamily="2" charset="-127"/>
                <a:ea typeface="ONE 모바일고딕 Title" panose="00000500000000000000" pitchFamily="2" charset="-127"/>
                <a:cs typeface="Pretendard SemiBold" panose="02000703000000020004" pitchFamily="2" charset="-127"/>
              </a:rPr>
              <a:t>생산은 차이나 플러스 </a:t>
            </a:r>
            <a:r>
              <a:rPr lang="en-US" altLang="ko-KR" sz="24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ONE 모바일고딕 Title" panose="00000500000000000000" pitchFamily="2" charset="-127"/>
                <a:ea typeface="ONE 모바일고딕 Title" panose="00000500000000000000" pitchFamily="2" charset="-127"/>
                <a:cs typeface="Pretendard SemiBold" panose="02000703000000020004" pitchFamily="2" charset="-127"/>
              </a:rPr>
              <a:t>one -&gt; </a:t>
            </a:r>
            <a:r>
              <a:rPr lang="ko-KR" altLang="en-US" sz="24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ONE 모바일고딕 Title" panose="00000500000000000000" pitchFamily="2" charset="-127"/>
                <a:ea typeface="ONE 모바일고딕 Title" panose="00000500000000000000" pitchFamily="2" charset="-127"/>
                <a:cs typeface="Pretendard SemiBold" panose="02000703000000020004" pitchFamily="2" charset="-127"/>
              </a:rPr>
              <a:t>시장은 </a:t>
            </a:r>
            <a:r>
              <a:rPr lang="en-US" altLang="ko-KR" sz="24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ONE 모바일고딕 Title" panose="00000500000000000000" pitchFamily="2" charset="-127"/>
                <a:ea typeface="ONE 모바일고딕 Title" panose="00000500000000000000" pitchFamily="2" charset="-127"/>
                <a:cs typeface="Pretendard SemiBold" panose="02000703000000020004" pitchFamily="2" charset="-127"/>
              </a:rPr>
              <a:t>US plus</a:t>
            </a:r>
            <a:r>
              <a:rPr lang="ko-KR" altLang="en-US" sz="24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ONE 모바일고딕 Title" panose="00000500000000000000" pitchFamily="2" charset="-127"/>
                <a:ea typeface="ONE 모바일고딕 Title" panose="00000500000000000000" pitchFamily="2" charset="-127"/>
                <a:cs typeface="Pretendard SemiBold" panose="02000703000000020004" pitchFamily="2" charset="-127"/>
              </a:rPr>
              <a:t> </a:t>
            </a:r>
            <a:r>
              <a:rPr lang="en-US" altLang="ko-KR" sz="24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ONE 모바일고딕 Title" panose="00000500000000000000" pitchFamily="2" charset="-127"/>
                <a:ea typeface="ONE 모바일고딕 Title" panose="00000500000000000000" pitchFamily="2" charset="-127"/>
                <a:cs typeface="Pretendard SemiBold" panose="02000703000000020004" pitchFamily="2" charset="-127"/>
              </a:rPr>
              <a:t>one:</a:t>
            </a:r>
          </a:p>
          <a:p>
            <a:pPr>
              <a:spcBef>
                <a:spcPts val="500"/>
              </a:spcBef>
            </a:pPr>
            <a:r>
              <a:rPr lang="en-US" altLang="ko-KR" sz="24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ONE 모바일고딕 Title" panose="00000500000000000000" pitchFamily="2" charset="-127"/>
                <a:ea typeface="ONE 모바일고딕 Title" panose="00000500000000000000" pitchFamily="2" charset="-127"/>
                <a:cs typeface="Pretendard SemiBold" panose="02000703000000020004" pitchFamily="2" charset="-127"/>
              </a:rPr>
              <a:t>2)   </a:t>
            </a:r>
            <a:r>
              <a:rPr lang="ko-KR" altLang="en-US" sz="24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ONE 모바일고딕 Title" panose="00000500000000000000" pitchFamily="2" charset="-127"/>
                <a:ea typeface="ONE 모바일고딕 Title" panose="00000500000000000000" pitchFamily="2" charset="-127"/>
                <a:cs typeface="Pretendard SemiBold" panose="02000703000000020004" pitchFamily="2" charset="-127"/>
              </a:rPr>
              <a:t>다자체제는 </a:t>
            </a:r>
            <a:r>
              <a:rPr lang="en-US" altLang="ko-KR" sz="24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ONE 모바일고딕 Title" panose="00000500000000000000" pitchFamily="2" charset="-127"/>
                <a:ea typeface="ONE 모바일고딕 Title" panose="00000500000000000000" pitchFamily="2" charset="-127"/>
                <a:cs typeface="Pretendard SemiBold" panose="02000703000000020004" pitchFamily="2" charset="-127"/>
              </a:rPr>
              <a:t>Minus US</a:t>
            </a:r>
            <a:r>
              <a:rPr lang="ko-KR" altLang="en-US" sz="24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ONE 모바일고딕 Title" panose="00000500000000000000" pitchFamily="2" charset="-127"/>
                <a:ea typeface="ONE 모바일고딕 Title" panose="00000500000000000000" pitchFamily="2" charset="-127"/>
                <a:cs typeface="Pretendard SemiBold" panose="02000703000000020004" pitchFamily="2" charset="-127"/>
              </a:rPr>
              <a:t>도 가능</a:t>
            </a:r>
            <a:r>
              <a:rPr lang="en-US" altLang="ko-KR" sz="24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ONE 모바일고딕 Title" panose="00000500000000000000" pitchFamily="2" charset="-127"/>
                <a:ea typeface="ONE 모바일고딕 Title" panose="00000500000000000000" pitchFamily="2" charset="-127"/>
                <a:cs typeface="Pretendard SemiBold" panose="02000703000000020004" pitchFamily="2" charset="-127"/>
              </a:rPr>
              <a:t>?  </a:t>
            </a:r>
          </a:p>
          <a:p>
            <a:pPr>
              <a:spcBef>
                <a:spcPts val="500"/>
              </a:spcBef>
            </a:pPr>
            <a:r>
              <a:rPr lang="en-US" altLang="ko-KR" sz="24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ONE 모바일고딕 Title" panose="00000500000000000000" pitchFamily="2" charset="-127"/>
                <a:ea typeface="ONE 모바일고딕 Title" panose="00000500000000000000" pitchFamily="2" charset="-127"/>
                <a:cs typeface="Pretendard SemiBold" panose="02000703000000020004" pitchFamily="2" charset="-127"/>
              </a:rPr>
              <a:t>     </a:t>
            </a:r>
            <a:r>
              <a:rPr lang="en-US" altLang="ko-KR" sz="16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ONE 모바일고딕 Title" panose="00000500000000000000" pitchFamily="2" charset="-127"/>
                <a:ea typeface="ONE 모바일고딕 Title" panose="00000500000000000000" pitchFamily="2" charset="-127"/>
                <a:cs typeface="Pretendard SemiBold" panose="02000703000000020004" pitchFamily="2" charset="-127"/>
              </a:rPr>
              <a:t>EU</a:t>
            </a:r>
            <a:r>
              <a:rPr lang="ko-KR" altLang="en-US" sz="16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ONE 모바일고딕 Title" panose="00000500000000000000" pitchFamily="2" charset="-127"/>
                <a:ea typeface="ONE 모바일고딕 Title" panose="00000500000000000000" pitchFamily="2" charset="-127"/>
                <a:cs typeface="Pretendard SemiBold" panose="02000703000000020004" pitchFamily="2" charset="-127"/>
              </a:rPr>
              <a:t>도 중국과의 포괄적 투자협정 재개 검토</a:t>
            </a:r>
            <a:r>
              <a:rPr lang="en-US" altLang="ko-KR" sz="16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ONE 모바일고딕 Title" panose="00000500000000000000" pitchFamily="2" charset="-127"/>
                <a:ea typeface="ONE 모바일고딕 Title" panose="00000500000000000000" pitchFamily="2" charset="-127"/>
                <a:cs typeface="Pretendard SemiBold" panose="02000703000000020004" pitchFamily="2" charset="-127"/>
              </a:rPr>
              <a:t>,  CPTPP </a:t>
            </a:r>
            <a:r>
              <a:rPr lang="ko-KR" altLang="en-US" sz="16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ONE 모바일고딕 Title" panose="00000500000000000000" pitchFamily="2" charset="-127"/>
                <a:ea typeface="ONE 모바일고딕 Title" panose="00000500000000000000" pitchFamily="2" charset="-127"/>
                <a:cs typeface="Pretendard SemiBold" panose="02000703000000020004" pitchFamily="2" charset="-127"/>
              </a:rPr>
              <a:t>가입 검토 시작</a:t>
            </a:r>
            <a:endParaRPr lang="en-US" altLang="ko-KR" sz="1600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ONE 모바일고딕 Title" panose="00000500000000000000" pitchFamily="2" charset="-127"/>
              <a:ea typeface="ONE 모바일고딕 Title" panose="00000500000000000000" pitchFamily="2" charset="-127"/>
              <a:cs typeface="Pretendard SemiBold" panose="02000703000000020004" pitchFamily="2" charset="-127"/>
            </a:endParaRPr>
          </a:p>
          <a:p>
            <a:pPr>
              <a:spcBef>
                <a:spcPts val="500"/>
              </a:spcBef>
            </a:pPr>
            <a:r>
              <a:rPr lang="en-US" altLang="ko-KR" sz="24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ONE 모바일고딕 Title" panose="00000500000000000000" pitchFamily="2" charset="-127"/>
                <a:ea typeface="ONE 모바일고딕 Title" panose="00000500000000000000" pitchFamily="2" charset="-127"/>
                <a:cs typeface="Pretendard SemiBold" panose="02000703000000020004" pitchFamily="2" charset="-127"/>
              </a:rPr>
              <a:t>3) </a:t>
            </a:r>
            <a:r>
              <a:rPr lang="ko-KR" altLang="en-US" sz="24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ONE 모바일고딕 Title" panose="00000500000000000000" pitchFamily="2" charset="-127"/>
                <a:ea typeface="ONE 모바일고딕 Title" panose="00000500000000000000" pitchFamily="2" charset="-127"/>
                <a:cs typeface="Pretendard SemiBold" panose="02000703000000020004" pitchFamily="2" charset="-127"/>
              </a:rPr>
              <a:t>중요성 재 부각</a:t>
            </a:r>
            <a:r>
              <a:rPr lang="en-US" altLang="ko-KR" sz="24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ONE 모바일고딕 Title" panose="00000500000000000000" pitchFamily="2" charset="-127"/>
                <a:ea typeface="ONE 모바일고딕 Title" panose="00000500000000000000" pitchFamily="2" charset="-127"/>
                <a:cs typeface="Pretendard SemiBold" panose="02000703000000020004" pitchFamily="2" charset="-127"/>
              </a:rPr>
              <a:t> = CPTPP (</a:t>
            </a:r>
            <a:r>
              <a:rPr lang="ko-KR" altLang="en-US" sz="24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ONE 모바일고딕 Title" panose="00000500000000000000" pitchFamily="2" charset="-127"/>
                <a:ea typeface="ONE 모바일고딕 Title" panose="00000500000000000000" pitchFamily="2" charset="-127"/>
                <a:cs typeface="Pretendard SemiBold" panose="02000703000000020004" pitchFamily="2" charset="-127"/>
              </a:rPr>
              <a:t>환태평양 경제동반자 협정</a:t>
            </a:r>
            <a:r>
              <a:rPr lang="en-US" altLang="ko-KR" sz="24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ONE 모바일고딕 Title" panose="00000500000000000000" pitchFamily="2" charset="-127"/>
                <a:ea typeface="ONE 모바일고딕 Title" panose="00000500000000000000" pitchFamily="2" charset="-127"/>
                <a:cs typeface="Pretendard SemiBold" panose="02000703000000020004" pitchFamily="2" charset="-127"/>
              </a:rPr>
              <a:t>): </a:t>
            </a:r>
            <a:r>
              <a:rPr lang="ko-KR" altLang="en-US" sz="24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ONE 모바일고딕 Title" panose="00000500000000000000" pitchFamily="2" charset="-127"/>
                <a:ea typeface="ONE 모바일고딕 Title" panose="00000500000000000000" pitchFamily="2" charset="-127"/>
                <a:cs typeface="Pretendard SemiBold" panose="02000703000000020004" pitchFamily="2" charset="-127"/>
              </a:rPr>
              <a:t>공급망 재편 중요성</a:t>
            </a:r>
            <a:endParaRPr lang="en-US" altLang="ko-KR" sz="2400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ONE 모바일고딕 Title" panose="00000500000000000000" pitchFamily="2" charset="-127"/>
              <a:ea typeface="ONE 모바일고딕 Title" panose="00000500000000000000" pitchFamily="2" charset="-127"/>
              <a:cs typeface="Pretendard SemiBold" panose="02000703000000020004" pitchFamily="2" charset="-127"/>
            </a:endParaRPr>
          </a:p>
          <a:p>
            <a:pPr>
              <a:spcBef>
                <a:spcPts val="500"/>
              </a:spcBef>
            </a:pPr>
            <a:r>
              <a:rPr lang="en-US" altLang="ko-KR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ONE 모바일고딕 Title" panose="00000500000000000000" pitchFamily="2" charset="-127"/>
                <a:ea typeface="ONE 모바일고딕 Title" panose="00000500000000000000" pitchFamily="2" charset="-127"/>
                <a:cs typeface="Pretendard SemiBold" panose="02000703000000020004" pitchFamily="2" charset="-127"/>
              </a:rPr>
              <a:t>    </a:t>
            </a:r>
            <a:r>
              <a:rPr lang="ko-KR" altLang="en-US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ONE 모바일고딕 Title" panose="00000500000000000000" pitchFamily="2" charset="-127"/>
                <a:ea typeface="ONE 모바일고딕 Title" panose="00000500000000000000" pitchFamily="2" charset="-127"/>
                <a:cs typeface="Pretendard SemiBold" panose="02000703000000020004" pitchFamily="2" charset="-127"/>
              </a:rPr>
              <a:t>미국 주도로 창설 후</a:t>
            </a:r>
            <a:r>
              <a:rPr lang="en-US" altLang="ko-KR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ONE 모바일고딕 Title" panose="00000500000000000000" pitchFamily="2" charset="-127"/>
                <a:ea typeface="ONE 모바일고딕 Title" panose="00000500000000000000" pitchFamily="2" charset="-127"/>
                <a:cs typeface="Pretendard SemiBold" panose="02000703000000020004" pitchFamily="2" charset="-127"/>
              </a:rPr>
              <a:t>, </a:t>
            </a:r>
            <a:r>
              <a:rPr lang="ko-KR" altLang="en-US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ONE 모바일고딕 Title" panose="00000500000000000000" pitchFamily="2" charset="-127"/>
                <a:ea typeface="ONE 모바일고딕 Title" panose="00000500000000000000" pitchFamily="2" charset="-127"/>
                <a:cs typeface="Pretendard SemiBold" panose="02000703000000020004" pitchFamily="2" charset="-127"/>
              </a:rPr>
              <a:t>트럼프</a:t>
            </a:r>
            <a:r>
              <a:rPr lang="en-US" altLang="ko-KR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ONE 모바일고딕 Title" panose="00000500000000000000" pitchFamily="2" charset="-127"/>
                <a:ea typeface="ONE 모바일고딕 Title" panose="00000500000000000000" pitchFamily="2" charset="-127"/>
                <a:cs typeface="Pretendard SemiBold" panose="02000703000000020004" pitchFamily="2" charset="-127"/>
              </a:rPr>
              <a:t>1</a:t>
            </a:r>
            <a:r>
              <a:rPr lang="ko-KR" altLang="en-US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ONE 모바일고딕 Title" panose="00000500000000000000" pitchFamily="2" charset="-127"/>
                <a:ea typeface="ONE 모바일고딕 Title" panose="00000500000000000000" pitchFamily="2" charset="-127"/>
                <a:cs typeface="Pretendard SemiBold" panose="02000703000000020004" pitchFamily="2" charset="-127"/>
              </a:rPr>
              <a:t>기 때 탈퇴</a:t>
            </a:r>
            <a:r>
              <a:rPr lang="en-US" altLang="ko-KR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ONE 모바일고딕 Title" panose="00000500000000000000" pitchFamily="2" charset="-127"/>
                <a:ea typeface="ONE 모바일고딕 Title" panose="00000500000000000000" pitchFamily="2" charset="-127"/>
                <a:cs typeface="Pretendard SemiBold" panose="02000703000000020004" pitchFamily="2" charset="-127"/>
              </a:rPr>
              <a:t>);</a:t>
            </a:r>
          </a:p>
          <a:p>
            <a:pPr>
              <a:spcBef>
                <a:spcPts val="500"/>
              </a:spcBef>
            </a:pPr>
            <a:r>
              <a:rPr lang="en-US" altLang="ko-KR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ONE 모바일고딕 Title" panose="00000500000000000000" pitchFamily="2" charset="-127"/>
                <a:ea typeface="ONE 모바일고딕 Title" panose="00000500000000000000" pitchFamily="2" charset="-127"/>
                <a:cs typeface="Pretendard SemiBold" panose="02000703000000020004" pitchFamily="2" charset="-127"/>
              </a:rPr>
              <a:t>    </a:t>
            </a:r>
            <a:r>
              <a:rPr lang="ko-KR" altLang="en-US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ONE 모바일고딕 Title" panose="00000500000000000000" pitchFamily="2" charset="-127"/>
                <a:ea typeface="ONE 모바일고딕 Title" panose="00000500000000000000" pitchFamily="2" charset="-127"/>
                <a:cs typeface="Pretendard SemiBold" panose="02000703000000020004" pitchFamily="2" charset="-127"/>
              </a:rPr>
              <a:t>한국 가입 서둘러야 </a:t>
            </a:r>
            <a:r>
              <a:rPr lang="en-US" altLang="ko-KR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ONE 모바일고딕 Title" panose="00000500000000000000" pitchFamily="2" charset="-127"/>
                <a:ea typeface="ONE 모바일고딕 Title" panose="00000500000000000000" pitchFamily="2" charset="-127"/>
                <a:cs typeface="Pretendard SemiBold" panose="02000703000000020004" pitchFamily="2" charset="-127"/>
              </a:rPr>
              <a:t>(</a:t>
            </a:r>
            <a:r>
              <a:rPr lang="ko-KR" altLang="en-US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ONE 모바일고딕 Title" panose="00000500000000000000" pitchFamily="2" charset="-127"/>
                <a:ea typeface="ONE 모바일고딕 Title" panose="00000500000000000000" pitchFamily="2" charset="-127"/>
                <a:cs typeface="Pretendard SemiBold" panose="02000703000000020004" pitchFamily="2" charset="-127"/>
              </a:rPr>
              <a:t>이미</a:t>
            </a:r>
            <a:r>
              <a:rPr lang="en-US" altLang="ko-KR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ONE 모바일고딕 Title" panose="00000500000000000000" pitchFamily="2" charset="-127"/>
                <a:ea typeface="ONE 모바일고딕 Title" panose="00000500000000000000" pitchFamily="2" charset="-127"/>
                <a:cs typeface="Pretendard SemiBold" panose="02000703000000020004" pitchFamily="2" charset="-127"/>
              </a:rPr>
              <a:t>, </a:t>
            </a:r>
            <a:r>
              <a:rPr lang="ko-KR" altLang="en-US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ONE 모바일고딕 Title" panose="00000500000000000000" pitchFamily="2" charset="-127"/>
                <a:ea typeface="ONE 모바일고딕 Title" panose="00000500000000000000" pitchFamily="2" charset="-127"/>
                <a:cs typeface="Pretendard SemiBold" panose="02000703000000020004" pitchFamily="2" charset="-127"/>
              </a:rPr>
              <a:t>인도네시아</a:t>
            </a:r>
            <a:r>
              <a:rPr lang="en-US" altLang="ko-KR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ONE 모바일고딕 Title" panose="00000500000000000000" pitchFamily="2" charset="-127"/>
                <a:ea typeface="ONE 모바일고딕 Title" panose="00000500000000000000" pitchFamily="2" charset="-127"/>
                <a:cs typeface="Pretendard SemiBold" panose="02000703000000020004" pitchFamily="2" charset="-127"/>
              </a:rPr>
              <a:t>, </a:t>
            </a:r>
            <a:r>
              <a:rPr lang="ko-KR" altLang="en-US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ONE 모바일고딕 Title" panose="00000500000000000000" pitchFamily="2" charset="-127"/>
                <a:ea typeface="ONE 모바일고딕 Title" panose="00000500000000000000" pitchFamily="2" charset="-127"/>
                <a:cs typeface="Pretendard SemiBold" panose="02000703000000020004" pitchFamily="2" charset="-127"/>
              </a:rPr>
              <a:t>중국</a:t>
            </a:r>
            <a:r>
              <a:rPr lang="en-US" altLang="ko-KR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ONE 모바일고딕 Title" panose="00000500000000000000" pitchFamily="2" charset="-127"/>
                <a:ea typeface="ONE 모바일고딕 Title" panose="00000500000000000000" pitchFamily="2" charset="-127"/>
                <a:cs typeface="Pretendard SemiBold" panose="02000703000000020004" pitchFamily="2" charset="-127"/>
              </a:rPr>
              <a:t>, </a:t>
            </a:r>
            <a:r>
              <a:rPr lang="ko-KR" altLang="en-US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ONE 모바일고딕 Title" panose="00000500000000000000" pitchFamily="2" charset="-127"/>
                <a:ea typeface="ONE 모바일고딕 Title" panose="00000500000000000000" pitchFamily="2" charset="-127"/>
                <a:cs typeface="Pretendard SemiBold" panose="02000703000000020004" pitchFamily="2" charset="-127"/>
              </a:rPr>
              <a:t>대만</a:t>
            </a:r>
            <a:r>
              <a:rPr lang="en-US" altLang="ko-KR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ONE 모바일고딕 Title" panose="00000500000000000000" pitchFamily="2" charset="-127"/>
                <a:ea typeface="ONE 모바일고딕 Title" panose="00000500000000000000" pitchFamily="2" charset="-127"/>
                <a:cs typeface="Pretendard SemiBold" panose="02000703000000020004" pitchFamily="2" charset="-127"/>
              </a:rPr>
              <a:t>, </a:t>
            </a:r>
            <a:r>
              <a:rPr lang="ko-KR" altLang="en-US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ONE 모바일고딕 Title" panose="00000500000000000000" pitchFamily="2" charset="-127"/>
                <a:ea typeface="ONE 모바일고딕 Title" panose="00000500000000000000" pitchFamily="2" charset="-127"/>
                <a:cs typeface="Pretendard SemiBold" panose="02000703000000020004" pitchFamily="2" charset="-127"/>
              </a:rPr>
              <a:t>코스타리카</a:t>
            </a:r>
            <a:r>
              <a:rPr lang="en-US" altLang="ko-KR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ONE 모바일고딕 Title" panose="00000500000000000000" pitchFamily="2" charset="-127"/>
                <a:ea typeface="ONE 모바일고딕 Title" panose="00000500000000000000" pitchFamily="2" charset="-127"/>
                <a:cs typeface="Pretendard SemiBold" panose="02000703000000020004" pitchFamily="2" charset="-127"/>
              </a:rPr>
              <a:t>, </a:t>
            </a:r>
            <a:r>
              <a:rPr lang="ko-KR" altLang="en-US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ONE 모바일고딕 Title" panose="00000500000000000000" pitchFamily="2" charset="-127"/>
                <a:ea typeface="ONE 모바일고딕 Title" panose="00000500000000000000" pitchFamily="2" charset="-127"/>
                <a:cs typeface="Pretendard SemiBold" panose="02000703000000020004" pitchFamily="2" charset="-127"/>
              </a:rPr>
              <a:t>우크라이나</a:t>
            </a:r>
            <a:r>
              <a:rPr lang="en-US" altLang="ko-KR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ONE 모바일고딕 Title" panose="00000500000000000000" pitchFamily="2" charset="-127"/>
                <a:ea typeface="ONE 모바일고딕 Title" panose="00000500000000000000" pitchFamily="2" charset="-127"/>
                <a:cs typeface="Pretendard SemiBold" panose="02000703000000020004" pitchFamily="2" charset="-127"/>
              </a:rPr>
              <a:t>,</a:t>
            </a:r>
            <a:r>
              <a:rPr lang="ko-KR" altLang="en-US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ONE 모바일고딕 Title" panose="00000500000000000000" pitchFamily="2" charset="-127"/>
                <a:ea typeface="ONE 모바일고딕 Title" panose="00000500000000000000" pitchFamily="2" charset="-127"/>
                <a:cs typeface="Pretendard SemiBold" panose="02000703000000020004" pitchFamily="2" charset="-127"/>
              </a:rPr>
              <a:t> 가입신청</a:t>
            </a:r>
            <a:r>
              <a:rPr lang="en-US" altLang="ko-KR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ONE 모바일고딕 Title" panose="00000500000000000000" pitchFamily="2" charset="-127"/>
                <a:ea typeface="ONE 모바일고딕 Title" panose="00000500000000000000" pitchFamily="2" charset="-127"/>
                <a:cs typeface="Pretendard SemiBold" panose="02000703000000020004" pitchFamily="2" charset="-127"/>
              </a:rPr>
              <a:t>)</a:t>
            </a:r>
            <a:r>
              <a:rPr lang="en-US" altLang="ko-KR" sz="24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ONE 모바일고딕 Title" panose="00000500000000000000" pitchFamily="2" charset="-127"/>
                <a:ea typeface="ONE 모바일고딕 Title" panose="00000500000000000000" pitchFamily="2" charset="-127"/>
                <a:cs typeface="Pretendard SemiBold" panose="02000703000000020004" pitchFamily="2" charset="-127"/>
              </a:rPr>
              <a:t>  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83FD5BB-9AB2-4E49-AEC9-DB5EB9CC5B9F}"/>
              </a:ext>
            </a:extLst>
          </p:cNvPr>
          <p:cNvSpPr txBox="1"/>
          <p:nvPr/>
        </p:nvSpPr>
        <p:spPr>
          <a:xfrm>
            <a:off x="990600" y="118933"/>
            <a:ext cx="95665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500"/>
              </a:spcBef>
            </a:pPr>
            <a:r>
              <a:rPr lang="ko-KR" altLang="en-US" sz="3600" spc="-5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ONE 모바일고딕 Title" panose="00000500000000000000" pitchFamily="2" charset="-127"/>
                <a:ea typeface="ONE 모바일고딕 Title" panose="00000500000000000000" pitchFamily="2" charset="-127"/>
                <a:cs typeface="Pretendard SemiBold" panose="02000703000000020004" pitchFamily="2" charset="-127"/>
              </a:rPr>
              <a:t>미중</a:t>
            </a:r>
            <a:r>
              <a:rPr lang="ko-KR" altLang="en-US" sz="36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ONE 모바일고딕 Title" panose="00000500000000000000" pitchFamily="2" charset="-127"/>
                <a:ea typeface="ONE 모바일고딕 Title" panose="00000500000000000000" pitchFamily="2" charset="-127"/>
                <a:cs typeface="Pretendard SemiBold" panose="02000703000000020004" pitchFamily="2" charset="-127"/>
              </a:rPr>
              <a:t> 양극 체제에서 </a:t>
            </a:r>
            <a:r>
              <a:rPr lang="ko-KR" altLang="en-US" sz="3600" spc="-5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ONE 모바일고딕 Title" panose="00000500000000000000" pitchFamily="2" charset="-127"/>
                <a:ea typeface="ONE 모바일고딕 Title" panose="00000500000000000000" pitchFamily="2" charset="-127"/>
                <a:cs typeface="Pretendard SemiBold" panose="02000703000000020004" pitchFamily="2" charset="-127"/>
              </a:rPr>
              <a:t>미중유럽</a:t>
            </a:r>
            <a:r>
              <a:rPr lang="ko-KR" altLang="en-US" sz="36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ONE 모바일고딕 Title" panose="00000500000000000000" pitchFamily="2" charset="-127"/>
                <a:ea typeface="ONE 모바일고딕 Title" panose="00000500000000000000" pitchFamily="2" charset="-127"/>
                <a:cs typeface="Pretendard SemiBold" panose="02000703000000020004" pitchFamily="2" charset="-127"/>
              </a:rPr>
              <a:t> </a:t>
            </a:r>
            <a:r>
              <a:rPr lang="en-US" altLang="ko-KR" sz="36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ONE 모바일고딕 Title" panose="00000500000000000000" pitchFamily="2" charset="-127"/>
                <a:ea typeface="ONE 모바일고딕 Title" panose="00000500000000000000" pitchFamily="2" charset="-127"/>
                <a:cs typeface="Pretendard SemiBold" panose="02000703000000020004" pitchFamily="2" charset="-127"/>
              </a:rPr>
              <a:t>3</a:t>
            </a:r>
            <a:r>
              <a:rPr lang="ko-KR" altLang="en-US" sz="36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ONE 모바일고딕 Title" panose="00000500000000000000" pitchFamily="2" charset="-127"/>
                <a:ea typeface="ONE 모바일고딕 Title" panose="00000500000000000000" pitchFamily="2" charset="-127"/>
                <a:cs typeface="Pretendard SemiBold" panose="02000703000000020004" pitchFamily="2" charset="-127"/>
              </a:rPr>
              <a:t>극 체제로</a:t>
            </a:r>
            <a:r>
              <a:rPr lang="en-US" altLang="ko-KR" sz="36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ONE 모바일고딕 Title" panose="00000500000000000000" pitchFamily="2" charset="-127"/>
                <a:ea typeface="ONE 모바일고딕 Title" panose="00000500000000000000" pitchFamily="2" charset="-127"/>
                <a:cs typeface="Pretendard SemiBold" panose="02000703000000020004" pitchFamily="2" charset="-127"/>
              </a:rPr>
              <a:t>?: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03EE4FB0-C1C1-4EE9-A295-17C4053804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6109" y="4243821"/>
            <a:ext cx="8455891" cy="2366818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0667C4FA-F4EB-4767-8803-A03612D0524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48" r="9341"/>
          <a:stretch/>
        </p:blipFill>
        <p:spPr>
          <a:xfrm>
            <a:off x="103909" y="3628722"/>
            <a:ext cx="3900055" cy="311034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14318E1-BCCC-596A-1BB7-F9E9B260D969}"/>
              </a:ext>
            </a:extLst>
          </p:cNvPr>
          <p:cNvSpPr txBox="1"/>
          <p:nvPr/>
        </p:nvSpPr>
        <p:spPr>
          <a:xfrm>
            <a:off x="4368800" y="3628722"/>
            <a:ext cx="70729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Cf)</a:t>
            </a:r>
            <a:r>
              <a:rPr lang="ko-KR" altLang="en-US" dirty="0"/>
              <a:t> </a:t>
            </a:r>
            <a:r>
              <a:rPr lang="en-US" altLang="ko-KR" dirty="0"/>
              <a:t>3</a:t>
            </a:r>
            <a:r>
              <a:rPr lang="ko-KR" altLang="en-US" dirty="0"/>
              <a:t>극에 </a:t>
            </a:r>
            <a:r>
              <a:rPr lang="ko-KR" altLang="en-US" dirty="0" err="1"/>
              <a:t>안들어간</a:t>
            </a:r>
            <a:r>
              <a:rPr lang="ko-KR" altLang="en-US" dirty="0"/>
              <a:t> 나라</a:t>
            </a:r>
            <a:r>
              <a:rPr lang="en-US" altLang="ko-KR" dirty="0"/>
              <a:t>: </a:t>
            </a:r>
            <a:r>
              <a:rPr lang="ko-KR" altLang="en-US" dirty="0"/>
              <a:t>영국</a:t>
            </a:r>
            <a:r>
              <a:rPr lang="en-US" altLang="ko-KR" dirty="0"/>
              <a:t>, </a:t>
            </a:r>
            <a:r>
              <a:rPr lang="ko-KR" altLang="en-US" dirty="0"/>
              <a:t>호주</a:t>
            </a:r>
            <a:r>
              <a:rPr lang="en-US" altLang="ko-KR" dirty="0"/>
              <a:t>, </a:t>
            </a:r>
            <a:r>
              <a:rPr lang="ko-KR" altLang="en-US" dirty="0"/>
              <a:t>한국</a:t>
            </a:r>
            <a:r>
              <a:rPr lang="en-US" altLang="ko-KR" dirty="0"/>
              <a:t>, </a:t>
            </a:r>
            <a:r>
              <a:rPr lang="ko-KR" altLang="en-US" dirty="0"/>
              <a:t>일본</a:t>
            </a:r>
            <a:r>
              <a:rPr lang="en-US" altLang="ko-KR" dirty="0"/>
              <a:t>, </a:t>
            </a:r>
            <a:r>
              <a:rPr lang="ko-KR" altLang="en-US" dirty="0"/>
              <a:t>대만</a:t>
            </a:r>
            <a:r>
              <a:rPr lang="en-US" altLang="ko-KR" dirty="0"/>
              <a:t>, </a:t>
            </a:r>
            <a:r>
              <a:rPr lang="ko-KR" altLang="en-US" dirty="0"/>
              <a:t>인도</a:t>
            </a:r>
            <a:r>
              <a:rPr lang="en-US" altLang="ko-KR" dirty="0"/>
              <a:t>, </a:t>
            </a:r>
            <a:r>
              <a:rPr lang="ko-KR" altLang="en-US" dirty="0"/>
              <a:t>멕시코</a:t>
            </a:r>
          </a:p>
        </p:txBody>
      </p:sp>
    </p:spTree>
    <p:extLst>
      <p:ext uri="{BB962C8B-B14F-4D97-AF65-F5344CB8AC3E}">
        <p14:creationId xmlns:p14="http://schemas.microsoft.com/office/powerpoint/2010/main" val="26779738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ED8EB498-DA90-46E0-9594-1BDD290699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0" y="1608427"/>
            <a:ext cx="8191500" cy="4638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3FB0FBD-383C-4A42-9F01-F98F391BA3EA}"/>
              </a:ext>
            </a:extLst>
          </p:cNvPr>
          <p:cNvSpPr txBox="1"/>
          <p:nvPr/>
        </p:nvSpPr>
        <p:spPr>
          <a:xfrm>
            <a:off x="1482436" y="318654"/>
            <a:ext cx="940723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o-KR" altLang="en-US" sz="2000" b="1" i="0" dirty="0">
                <a:solidFill>
                  <a:srgbClr val="303038"/>
                </a:solidFill>
                <a:effectLst/>
                <a:latin typeface="HelveticaNeue"/>
              </a:rPr>
              <a:t>미국과 중국 향 수출 감소</a:t>
            </a:r>
            <a:r>
              <a:rPr lang="en-US" altLang="ko-KR" sz="2000" b="1" i="0" dirty="0">
                <a:solidFill>
                  <a:srgbClr val="303038"/>
                </a:solidFill>
                <a:effectLst/>
                <a:latin typeface="HelveticaNeue"/>
              </a:rPr>
              <a:t>; </a:t>
            </a:r>
          </a:p>
          <a:p>
            <a:pPr algn="ctr"/>
            <a:r>
              <a:rPr lang="ko-KR" altLang="en-US" sz="2000" b="1" i="0" dirty="0">
                <a:solidFill>
                  <a:srgbClr val="303038"/>
                </a:solidFill>
                <a:effectLst/>
                <a:latin typeface="HelveticaNeue"/>
              </a:rPr>
              <a:t>유럽연합</a:t>
            </a:r>
            <a:r>
              <a:rPr lang="en-US" altLang="ko-KR" sz="2000" b="1" i="0" dirty="0">
                <a:solidFill>
                  <a:srgbClr val="303038"/>
                </a:solidFill>
                <a:effectLst/>
                <a:latin typeface="HelveticaNeue"/>
              </a:rPr>
              <a:t>(EU), </a:t>
            </a:r>
            <a:r>
              <a:rPr lang="ko-KR" altLang="en-US" sz="2000" b="1" i="0" dirty="0">
                <a:solidFill>
                  <a:srgbClr val="303038"/>
                </a:solidFill>
                <a:effectLst/>
                <a:latin typeface="HelveticaNeue"/>
              </a:rPr>
              <a:t>중동</a:t>
            </a:r>
            <a:r>
              <a:rPr lang="en-US" altLang="ko-KR" sz="2000" b="1" i="0" dirty="0">
                <a:solidFill>
                  <a:srgbClr val="303038"/>
                </a:solidFill>
                <a:effectLst/>
                <a:latin typeface="HelveticaNeue"/>
              </a:rPr>
              <a:t>, </a:t>
            </a:r>
            <a:r>
              <a:rPr lang="ko-KR" altLang="en-US" sz="2000" b="1" i="0" dirty="0">
                <a:solidFill>
                  <a:srgbClr val="303038"/>
                </a:solidFill>
                <a:effectLst/>
                <a:latin typeface="HelveticaNeue"/>
              </a:rPr>
              <a:t>독립국가연합</a:t>
            </a:r>
            <a:r>
              <a:rPr lang="en-US" altLang="ko-KR" sz="2000" b="1" i="0" dirty="0">
                <a:solidFill>
                  <a:srgbClr val="303038"/>
                </a:solidFill>
                <a:effectLst/>
                <a:latin typeface="HelveticaNeue"/>
              </a:rPr>
              <a:t>(CIS) </a:t>
            </a:r>
            <a:r>
              <a:rPr lang="ko-KR" altLang="en-US" sz="2000" b="1" dirty="0">
                <a:solidFill>
                  <a:srgbClr val="303038"/>
                </a:solidFill>
                <a:latin typeface="HelveticaNeue"/>
              </a:rPr>
              <a:t>향 수</a:t>
            </a:r>
            <a:r>
              <a:rPr lang="ko-KR" altLang="en-US" sz="2000" b="1" i="0" dirty="0">
                <a:solidFill>
                  <a:srgbClr val="303038"/>
                </a:solidFill>
                <a:effectLst/>
                <a:latin typeface="HelveticaNeue"/>
              </a:rPr>
              <a:t>출 크게 증가</a:t>
            </a:r>
            <a:endParaRPr lang="ko-KR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42238141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3303AE1-B10F-7B49-391D-E4CCE70860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162"/>
            <a:ext cx="10515600" cy="736311"/>
          </a:xfrm>
        </p:spPr>
        <p:txBody>
          <a:bodyPr>
            <a:normAutofit/>
          </a:bodyPr>
          <a:lstStyle/>
          <a:p>
            <a:pPr algn="ctr"/>
            <a:r>
              <a:rPr lang="ko-KR" altLang="en-US" sz="2400" dirty="0"/>
              <a:t>시장 및 생산 입지 다각화 필요성과 유럽의 역할 증대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CBD7DA5-B650-D24A-F258-409BAEA1D7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990600"/>
            <a:ext cx="10861964" cy="5555673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dirty="0"/>
              <a:t>1) </a:t>
            </a:r>
            <a:r>
              <a:rPr lang="ko-KR" altLang="en-US" dirty="0"/>
              <a:t>미국 시장 평가</a:t>
            </a:r>
            <a:r>
              <a:rPr lang="en-US" altLang="ko-KR" dirty="0"/>
              <a:t>:</a:t>
            </a:r>
          </a:p>
          <a:p>
            <a:pPr marL="0" indent="0" fontAlgn="base">
              <a:buNone/>
            </a:pPr>
            <a:r>
              <a:rPr lang="en-US" altLang="ko-KR" dirty="0"/>
              <a:t>   </a:t>
            </a:r>
            <a:r>
              <a:rPr lang="ko-KR" altLang="en-US" dirty="0"/>
              <a:t>최근 미국의 보편적 관세 및 상호 관세 부과로 미국시장의 상대적 매력도가 떨어지고</a:t>
            </a:r>
            <a:r>
              <a:rPr lang="en-US" altLang="ko-KR" dirty="0"/>
              <a:t>, </a:t>
            </a:r>
          </a:p>
          <a:p>
            <a:pPr marL="0" indent="0" fontAlgn="base">
              <a:buNone/>
            </a:pPr>
            <a:r>
              <a:rPr lang="en-US" altLang="ko-KR" dirty="0"/>
              <a:t>  </a:t>
            </a:r>
            <a:r>
              <a:rPr lang="ko-KR" altLang="en-US" dirty="0"/>
              <a:t>공략도 어려워지고 있다</a:t>
            </a:r>
            <a:r>
              <a:rPr lang="en-US" altLang="ko-KR" dirty="0"/>
              <a:t>. </a:t>
            </a:r>
          </a:p>
          <a:p>
            <a:pPr marL="0" indent="0" fontAlgn="base">
              <a:buNone/>
            </a:pPr>
            <a:r>
              <a:rPr lang="en-US" altLang="ko-KR" dirty="0"/>
              <a:t> </a:t>
            </a:r>
          </a:p>
          <a:p>
            <a:pPr marL="0" indent="0" fontAlgn="base">
              <a:buNone/>
            </a:pPr>
            <a:r>
              <a:rPr lang="en-US" altLang="ko-KR" dirty="0"/>
              <a:t>2) </a:t>
            </a:r>
            <a:r>
              <a:rPr lang="ko-KR" altLang="en-US" dirty="0"/>
              <a:t>다변화 전략이 요구되는 바</a:t>
            </a:r>
            <a:r>
              <a:rPr lang="en-US" altLang="ko-KR" dirty="0"/>
              <a:t>, </a:t>
            </a:r>
            <a:r>
              <a:rPr lang="ko-KR" altLang="en-US" dirty="0"/>
              <a:t>그 우선적 대상 지역으로 </a:t>
            </a:r>
            <a:r>
              <a:rPr lang="en-US" altLang="ko-KR" dirty="0"/>
              <a:t>EU (</a:t>
            </a:r>
            <a:r>
              <a:rPr lang="ko-KR" altLang="en-US" dirty="0"/>
              <a:t>혹은 유럽시장</a:t>
            </a:r>
            <a:r>
              <a:rPr lang="en-US" altLang="ko-KR" dirty="0"/>
              <a:t>) </a:t>
            </a:r>
            <a:r>
              <a:rPr lang="ko-KR" altLang="en-US" dirty="0"/>
              <a:t>시장을 콕 찍어서</a:t>
            </a:r>
            <a:endParaRPr lang="en-US" altLang="ko-KR" dirty="0"/>
          </a:p>
          <a:p>
            <a:pPr marL="0" indent="0" fontAlgn="base">
              <a:buNone/>
            </a:pPr>
            <a:r>
              <a:rPr lang="en-US" altLang="ko-KR" dirty="0"/>
              <a:t> </a:t>
            </a:r>
            <a:r>
              <a:rPr lang="ko-KR" altLang="en-US" dirty="0"/>
              <a:t> 심층적 공략 전략 수립이 요구된다</a:t>
            </a:r>
            <a:r>
              <a:rPr lang="en-US" altLang="ko-KR" dirty="0"/>
              <a:t>. </a:t>
            </a:r>
          </a:p>
          <a:p>
            <a:pPr marL="0" indent="0" fontAlgn="base">
              <a:buNone/>
            </a:pPr>
            <a:endParaRPr lang="ko-KR" altLang="en-US" dirty="0"/>
          </a:p>
          <a:p>
            <a:pPr fontAlgn="base"/>
            <a:r>
              <a:rPr lang="ko-KR" altLang="en-US" dirty="0"/>
              <a:t>서유럽 혹은 </a:t>
            </a:r>
            <a:r>
              <a:rPr lang="en-US" altLang="ko-KR" dirty="0"/>
              <a:t>EU</a:t>
            </a:r>
            <a:r>
              <a:rPr lang="ko-KR" altLang="en-US" dirty="0"/>
              <a:t>는 그 </a:t>
            </a:r>
            <a:r>
              <a:rPr lang="en-US" altLang="ko-KR" dirty="0"/>
              <a:t>GDP</a:t>
            </a:r>
            <a:r>
              <a:rPr lang="ko-KR" altLang="en-US" dirty="0"/>
              <a:t>크기가 미국에 이어서 중국과 비슷한 크기의 </a:t>
            </a:r>
            <a:r>
              <a:rPr lang="en-US" altLang="ko-KR" dirty="0"/>
              <a:t>3</a:t>
            </a:r>
            <a:r>
              <a:rPr lang="ko-KR" altLang="en-US" dirty="0"/>
              <a:t>대 시장의 하나이고 여전히 개방도가 크고 한국제품에 대한 수용도도 최근 급증하고 있다 </a:t>
            </a:r>
            <a:r>
              <a:rPr lang="en-US" altLang="ko-KR" dirty="0"/>
              <a:t>(</a:t>
            </a:r>
            <a:r>
              <a:rPr lang="ko-KR" altLang="en-US" dirty="0"/>
              <a:t>예</a:t>
            </a:r>
            <a:r>
              <a:rPr lang="en-US" altLang="ko-KR" dirty="0"/>
              <a:t>, </a:t>
            </a:r>
            <a:r>
              <a:rPr lang="ko-KR" altLang="en-US" dirty="0"/>
              <a:t>화장품</a:t>
            </a:r>
            <a:r>
              <a:rPr lang="en-US" altLang="ko-KR" dirty="0"/>
              <a:t>, </a:t>
            </a:r>
            <a:r>
              <a:rPr lang="ko-KR" altLang="en-US" dirty="0"/>
              <a:t>식품</a:t>
            </a:r>
            <a:r>
              <a:rPr lang="en-US" altLang="ko-KR" dirty="0"/>
              <a:t>, </a:t>
            </a:r>
            <a:r>
              <a:rPr lang="ko-KR" altLang="en-US" dirty="0"/>
              <a:t>가전</a:t>
            </a:r>
            <a:r>
              <a:rPr lang="en-US" altLang="ko-KR" dirty="0"/>
              <a:t>, </a:t>
            </a:r>
            <a:r>
              <a:rPr lang="ko-KR" altLang="en-US" dirty="0"/>
              <a:t>자동차 등</a:t>
            </a:r>
            <a:r>
              <a:rPr lang="en-US" altLang="ko-KR" dirty="0"/>
              <a:t>). </a:t>
            </a:r>
          </a:p>
          <a:p>
            <a:pPr fontAlgn="base"/>
            <a:r>
              <a:rPr lang="ko-KR" altLang="en-US" dirty="0"/>
              <a:t>무역량으로만 보면 미국보다 더 크다</a:t>
            </a:r>
            <a:r>
              <a:rPr lang="en-US" altLang="ko-KR" dirty="0"/>
              <a:t>. </a:t>
            </a:r>
            <a:r>
              <a:rPr lang="ko-KR" altLang="en-US" dirty="0"/>
              <a:t>즉</a:t>
            </a:r>
            <a:r>
              <a:rPr lang="en-US" altLang="ko-KR" dirty="0"/>
              <a:t>, </a:t>
            </a:r>
            <a:r>
              <a:rPr lang="ko-KR" altLang="en-US" dirty="0"/>
              <a:t>미국을 대체할 시장으로서 </a:t>
            </a:r>
            <a:r>
              <a:rPr lang="en-US" altLang="ko-KR" dirty="0"/>
              <a:t>EU</a:t>
            </a:r>
            <a:r>
              <a:rPr lang="ko-KR" altLang="en-US" dirty="0"/>
              <a:t>가 다시 급부상하고 있으며 </a:t>
            </a:r>
            <a:endParaRPr lang="en-US" altLang="ko-KR" dirty="0"/>
          </a:p>
          <a:p>
            <a:pPr fontAlgn="base"/>
            <a:r>
              <a:rPr lang="ko-KR" altLang="en-US" dirty="0"/>
              <a:t>최근 한국의 수출 현상으로 보면</a:t>
            </a:r>
            <a:r>
              <a:rPr lang="en-US" altLang="ko-KR" dirty="0"/>
              <a:t>, </a:t>
            </a:r>
            <a:r>
              <a:rPr lang="ko-KR" altLang="en-US" dirty="0"/>
              <a:t>대미</a:t>
            </a:r>
            <a:r>
              <a:rPr lang="en-US" altLang="ko-KR" dirty="0"/>
              <a:t>, </a:t>
            </a:r>
            <a:r>
              <a:rPr lang="ko-KR" altLang="en-US" dirty="0"/>
              <a:t>대중은 감소하는 반면 유럽은 급증하고 있다</a:t>
            </a:r>
            <a:r>
              <a:rPr lang="en-US" altLang="ko-KR" dirty="0"/>
              <a:t>. </a:t>
            </a:r>
            <a:r>
              <a:rPr lang="ko-KR" altLang="en-US" dirty="0"/>
              <a:t>중동</a:t>
            </a:r>
            <a:r>
              <a:rPr lang="en-US" altLang="ko-KR" dirty="0"/>
              <a:t>, </a:t>
            </a:r>
            <a:r>
              <a:rPr lang="ko-KR" altLang="en-US" dirty="0"/>
              <a:t>남미도 증가세이나</a:t>
            </a:r>
            <a:r>
              <a:rPr lang="en-US" altLang="ko-KR" dirty="0"/>
              <a:t>, </a:t>
            </a:r>
            <a:r>
              <a:rPr lang="ko-KR" altLang="en-US" dirty="0"/>
              <a:t>시장 크기 면에서 비교가 안된다</a:t>
            </a:r>
            <a:r>
              <a:rPr lang="en-US" altLang="ko-KR" dirty="0"/>
              <a:t>. </a:t>
            </a:r>
          </a:p>
          <a:p>
            <a:pPr fontAlgn="base"/>
            <a:endParaRPr lang="ko-KR" altLang="en-US" dirty="0"/>
          </a:p>
          <a:p>
            <a:pPr fontAlgn="base"/>
            <a:r>
              <a:rPr lang="en-US" altLang="ko-KR" dirty="0"/>
              <a:t>3) </a:t>
            </a:r>
            <a:r>
              <a:rPr lang="ko-KR" altLang="en-US" dirty="0"/>
              <a:t>단 </a:t>
            </a:r>
            <a:r>
              <a:rPr lang="en-US" altLang="ko-KR" dirty="0"/>
              <a:t>EU</a:t>
            </a:r>
            <a:r>
              <a:rPr lang="ko-KR" altLang="en-US" dirty="0"/>
              <a:t>는 여러 국가의 연합이라 국가별 시장 특성 차이가 존재하는 것이 거래비용을 높이는 요인</a:t>
            </a:r>
            <a:r>
              <a:rPr lang="en-US" altLang="ko-KR" dirty="0"/>
              <a:t>. </a:t>
            </a:r>
            <a:r>
              <a:rPr lang="ko-KR" altLang="en-US" dirty="0"/>
              <a:t>반면에서 대 중국 </a:t>
            </a:r>
            <a:r>
              <a:rPr lang="ko-KR" altLang="en-US" dirty="0" err="1"/>
              <a:t>관세등으로</a:t>
            </a:r>
            <a:r>
              <a:rPr lang="ko-KR" altLang="en-US" dirty="0"/>
              <a:t> 중국 견제 시작 </a:t>
            </a:r>
            <a:r>
              <a:rPr lang="en-US" altLang="ko-KR" dirty="0"/>
              <a:t>–</a:t>
            </a:r>
            <a:r>
              <a:rPr lang="ko-KR" altLang="en-US" dirty="0"/>
              <a:t>한국에게 기회</a:t>
            </a:r>
            <a:endParaRPr lang="en-US" altLang="ko-KR" dirty="0"/>
          </a:p>
          <a:p>
            <a:pPr fontAlgn="base"/>
            <a:r>
              <a:rPr lang="ko-KR" altLang="en-US" dirty="0"/>
              <a:t>최근 다양한 보호주의적 규제도 </a:t>
            </a:r>
            <a:r>
              <a:rPr lang="en-US" altLang="ko-KR" dirty="0"/>
              <a:t>(</a:t>
            </a:r>
            <a:r>
              <a:rPr lang="ko-KR" altLang="en-US" dirty="0"/>
              <a:t>친환경 규제 포함</a:t>
            </a:r>
            <a:r>
              <a:rPr lang="en-US" altLang="ko-KR" dirty="0"/>
              <a:t>) </a:t>
            </a:r>
            <a:r>
              <a:rPr lang="ko-KR" altLang="en-US" dirty="0"/>
              <a:t>새로이 출현</a:t>
            </a:r>
            <a:endParaRPr lang="en-US" altLang="ko-KR" dirty="0"/>
          </a:p>
          <a:p>
            <a:pPr fontAlgn="base"/>
            <a:r>
              <a:rPr lang="ko-KR" altLang="en-US" dirty="0"/>
              <a:t>유럽 지역을 집중적 심층적으로 분석하여 산업별 </a:t>
            </a:r>
            <a:r>
              <a:rPr lang="en-US" altLang="ko-KR" dirty="0"/>
              <a:t>/</a:t>
            </a:r>
            <a:r>
              <a:rPr lang="ko-KR" altLang="en-US" dirty="0"/>
              <a:t>기업 별 전략 수립 필요</a:t>
            </a:r>
          </a:p>
        </p:txBody>
      </p:sp>
    </p:spTree>
    <p:extLst>
      <p:ext uri="{BB962C8B-B14F-4D97-AF65-F5344CB8AC3E}">
        <p14:creationId xmlns:p14="http://schemas.microsoft.com/office/powerpoint/2010/main" val="15620164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1033C369-EB99-6B49-2F4E-4A2D80D3AB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3569578-D856-E405-081A-74F21C03D4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1108"/>
            <a:ext cx="10515600" cy="1030538"/>
          </a:xfrm>
        </p:spPr>
        <p:txBody>
          <a:bodyPr>
            <a:normAutofit/>
          </a:bodyPr>
          <a:lstStyle/>
          <a:p>
            <a:pPr algn="ctr"/>
            <a:r>
              <a:rPr lang="ko-KR" altLang="en-US" sz="2800" dirty="0"/>
              <a:t>한일</a:t>
            </a:r>
            <a:r>
              <a:rPr lang="en-US" altLang="ko-KR" sz="2800" dirty="0"/>
              <a:t>: </a:t>
            </a:r>
            <a:r>
              <a:rPr lang="ko-KR" altLang="en-US" sz="2800" dirty="0"/>
              <a:t>경쟁관계에서 보완관계로 </a:t>
            </a:r>
            <a:r>
              <a:rPr lang="en-US" altLang="ko-KR" sz="2800" dirty="0"/>
              <a:t>-&gt; </a:t>
            </a:r>
            <a:r>
              <a:rPr lang="ko-KR" altLang="en-US" sz="2800" dirty="0"/>
              <a:t>한일 </a:t>
            </a:r>
            <a:r>
              <a:rPr lang="en-US" altLang="ko-KR" sz="2800" dirty="0"/>
              <a:t>FTA</a:t>
            </a:r>
            <a:br>
              <a:rPr lang="en-US" altLang="ko-KR" sz="2800" dirty="0"/>
            </a:br>
            <a:r>
              <a:rPr lang="ko-KR" altLang="en-US" sz="2800" dirty="0"/>
              <a:t>한중</a:t>
            </a:r>
            <a:r>
              <a:rPr lang="en-US" altLang="ko-KR" sz="2800" dirty="0"/>
              <a:t>:  </a:t>
            </a:r>
            <a:r>
              <a:rPr lang="ko-KR" altLang="en-US" sz="2800" dirty="0"/>
              <a:t>보완관계에서 경쟁관계로 </a:t>
            </a:r>
            <a:r>
              <a:rPr lang="en-US" altLang="ko-KR" sz="2800" dirty="0"/>
              <a:t> </a:t>
            </a:r>
            <a:endParaRPr lang="ko-KR" altLang="en-US" sz="2800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43F74C79-9696-B9D1-4DB6-E82923D288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5641" y="1253836"/>
            <a:ext cx="10942903" cy="543790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ko-KR" dirty="0"/>
              <a:t>1) </a:t>
            </a:r>
            <a:r>
              <a:rPr lang="ko-KR" altLang="en-US" dirty="0"/>
              <a:t>한국</a:t>
            </a:r>
            <a:r>
              <a:rPr lang="en-US" altLang="ko-KR" dirty="0"/>
              <a:t> · </a:t>
            </a:r>
            <a:r>
              <a:rPr lang="ko-KR" altLang="en-US" dirty="0"/>
              <a:t>일본은 미국 주도의 공급망 재편에 있어 필수적인 파트너</a:t>
            </a:r>
            <a:endParaRPr lang="en-US" altLang="ko-KR" dirty="0"/>
          </a:p>
          <a:p>
            <a:pPr marL="0" indent="0">
              <a:buNone/>
            </a:pPr>
            <a:r>
              <a:rPr lang="ko-KR" altLang="en-US" dirty="0"/>
              <a:t>     트럼프 시대는 한국</a:t>
            </a:r>
            <a:r>
              <a:rPr lang="en-US" altLang="ko-KR" dirty="0"/>
              <a:t> ·</a:t>
            </a:r>
            <a:r>
              <a:rPr lang="ko-KR" altLang="en-US" dirty="0"/>
              <a:t>일본 기업에게 좋은 기회로 다가올 수 있음</a:t>
            </a:r>
            <a:endParaRPr lang="en-US" altLang="ko-KR" dirty="0"/>
          </a:p>
          <a:p>
            <a:pPr marL="0" indent="0">
              <a:buNone/>
            </a:pPr>
            <a:endParaRPr lang="en-US" altLang="ko-KR" dirty="0"/>
          </a:p>
          <a:p>
            <a:pPr marL="342900" indent="-342900">
              <a:buAutoNum type="arabicParenR" startAt="2"/>
            </a:pPr>
            <a:r>
              <a:rPr lang="ko-KR" altLang="en-US" dirty="0"/>
              <a:t>양국은 </a:t>
            </a:r>
            <a:r>
              <a:rPr lang="en-US" altLang="ko-KR" dirty="0"/>
              <a:t>FTA </a:t>
            </a:r>
            <a:r>
              <a:rPr lang="ko-KR" altLang="en-US" dirty="0"/>
              <a:t>체결로 새로운 전기 마련 필요</a:t>
            </a:r>
            <a:r>
              <a:rPr lang="en-US" altLang="ko-KR" dirty="0"/>
              <a:t>:</a:t>
            </a:r>
          </a:p>
          <a:p>
            <a:pPr marL="0" indent="0">
              <a:buNone/>
            </a:pPr>
            <a:r>
              <a:rPr lang="ko-KR" altLang="en-US" dirty="0"/>
              <a:t>       이미 </a:t>
            </a:r>
            <a:r>
              <a:rPr lang="en-US" altLang="ko-KR" dirty="0"/>
              <a:t>RCEP</a:t>
            </a:r>
            <a:r>
              <a:rPr lang="ko-KR" altLang="en-US" dirty="0"/>
              <a:t>으로 양국간에 제조업 부분은 많이 자유화되었으나</a:t>
            </a:r>
            <a:r>
              <a:rPr lang="en-US" altLang="ko-KR" dirty="0"/>
              <a:t>, </a:t>
            </a:r>
            <a:r>
              <a:rPr lang="ko-KR" altLang="en-US" dirty="0"/>
              <a:t>보다 심층적 차원에서 보완성 많음</a:t>
            </a:r>
            <a:endParaRPr lang="en-US" altLang="ko-KR" dirty="0"/>
          </a:p>
          <a:p>
            <a:pPr marL="0" indent="0">
              <a:buNone/>
            </a:pPr>
            <a:r>
              <a:rPr lang="ko-KR" altLang="en-US" dirty="0"/>
              <a:t>     예</a:t>
            </a:r>
            <a:r>
              <a:rPr lang="en-US" altLang="ko-KR" dirty="0"/>
              <a:t>) </a:t>
            </a:r>
            <a:r>
              <a:rPr lang="ko-KR" altLang="en-US" dirty="0"/>
              <a:t>일본의 자동차 외에 가전</a:t>
            </a:r>
            <a:r>
              <a:rPr lang="en-US" altLang="ko-KR" dirty="0"/>
              <a:t>, </a:t>
            </a:r>
            <a:r>
              <a:rPr lang="ko-KR" altLang="en-US" dirty="0"/>
              <a:t>조선</a:t>
            </a:r>
            <a:r>
              <a:rPr lang="en-US" altLang="ko-KR" dirty="0"/>
              <a:t>, </a:t>
            </a:r>
            <a:r>
              <a:rPr lang="ko-KR" altLang="en-US" dirty="0"/>
              <a:t>등 조립 산업 몰락으로 한국의 최종조립과 일본의 </a:t>
            </a:r>
            <a:r>
              <a:rPr lang="ko-KR" altLang="en-US" dirty="0" err="1"/>
              <a:t>소부장</a:t>
            </a:r>
            <a:r>
              <a:rPr lang="ko-KR" altLang="en-US" dirty="0"/>
              <a:t> 사이 보완성 확대</a:t>
            </a:r>
            <a:endParaRPr lang="en-US" altLang="ko-KR" dirty="0"/>
          </a:p>
          <a:p>
            <a:pPr marL="0" indent="0">
              <a:buNone/>
            </a:pPr>
            <a:r>
              <a:rPr lang="ko-KR" altLang="en-US" dirty="0"/>
              <a:t>       </a:t>
            </a:r>
            <a:r>
              <a:rPr lang="en-US" altLang="ko-KR" dirty="0"/>
              <a:t>IT </a:t>
            </a:r>
            <a:r>
              <a:rPr lang="ko-KR" altLang="en-US" dirty="0"/>
              <a:t>서비스에서도 일본의 자체 </a:t>
            </a:r>
            <a:r>
              <a:rPr lang="en-US" altLang="ko-KR" dirty="0"/>
              <a:t>Big Tech </a:t>
            </a:r>
            <a:r>
              <a:rPr lang="ko-KR" altLang="en-US" dirty="0"/>
              <a:t>부재로 외국 플랫폼 기업에게 개방성 높음</a:t>
            </a:r>
            <a:endParaRPr lang="en-US" altLang="ko-KR" dirty="0"/>
          </a:p>
          <a:p>
            <a:pPr marL="0" indent="0">
              <a:buNone/>
            </a:pPr>
            <a:r>
              <a:rPr lang="ko-KR" altLang="en-US" dirty="0"/>
              <a:t> 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dirty="0"/>
              <a:t>3) </a:t>
            </a:r>
            <a:r>
              <a:rPr lang="ko-KR" altLang="en-US" dirty="0"/>
              <a:t>한국과 일본은 이미 서로에게 중요한 무역상대임에도  과거사 기인한 불확실성의 존재 </a:t>
            </a:r>
            <a:r>
              <a:rPr lang="en-US" altLang="ko-KR" dirty="0"/>
              <a:t>(</a:t>
            </a:r>
            <a:r>
              <a:rPr lang="ko-KR" altLang="en-US" dirty="0"/>
              <a:t>이승훈 </a:t>
            </a:r>
            <a:r>
              <a:rPr lang="en-US" altLang="ko-KR" dirty="0"/>
              <a:t>2025)</a:t>
            </a:r>
          </a:p>
          <a:p>
            <a:pPr lvl="1"/>
            <a:r>
              <a:rPr lang="en-US" altLang="ko-KR" dirty="0"/>
              <a:t>2019</a:t>
            </a:r>
            <a:r>
              <a:rPr lang="ko-KR" altLang="en-US" dirty="0"/>
              <a:t>년 일본의 한국에 대한 반도체 소재 수출 규제</a:t>
            </a:r>
            <a:endParaRPr lang="en-US" altLang="ko-KR" dirty="0"/>
          </a:p>
          <a:p>
            <a:pPr lvl="1"/>
            <a:r>
              <a:rPr lang="ko-KR" altLang="en-US" dirty="0"/>
              <a:t>한국의 일본상품 불매운동 </a:t>
            </a:r>
            <a:r>
              <a:rPr lang="en-US" altLang="ko-KR" dirty="0"/>
              <a:t>(No Japan </a:t>
            </a:r>
            <a:r>
              <a:rPr lang="ko-KR" altLang="en-US" dirty="0"/>
              <a:t>운동</a:t>
            </a:r>
            <a:r>
              <a:rPr lang="en-US" altLang="ko-KR" dirty="0"/>
              <a:t>)</a:t>
            </a:r>
          </a:p>
          <a:p>
            <a:pPr lvl="1"/>
            <a:endParaRPr lang="en-US" altLang="ko-KR" dirty="0"/>
          </a:p>
          <a:p>
            <a:pPr marL="0" indent="0">
              <a:buNone/>
            </a:pPr>
            <a:r>
              <a:rPr lang="en-US" altLang="ko-KR" dirty="0"/>
              <a:t>4) </a:t>
            </a:r>
            <a:r>
              <a:rPr lang="ko-KR" altLang="en-US" dirty="0"/>
              <a:t>향후 방향</a:t>
            </a:r>
            <a:endParaRPr lang="en-US" altLang="ko-KR" dirty="0"/>
          </a:p>
          <a:p>
            <a:pPr lvl="1"/>
            <a:r>
              <a:rPr lang="ko-KR" altLang="en-US" dirty="0"/>
              <a:t>경제와 별개의 문제로 접근해야 함</a:t>
            </a:r>
            <a:endParaRPr lang="en-US" altLang="ko-KR" dirty="0"/>
          </a:p>
          <a:p>
            <a:pPr lvl="1"/>
            <a:r>
              <a:rPr lang="ko-KR" altLang="en-US" dirty="0"/>
              <a:t>과거사 문제가 경제의 영역에 오지 않도록 제도적 장치 마련 필요</a:t>
            </a:r>
            <a:endParaRPr lang="en-US" altLang="ko-KR" dirty="0"/>
          </a:p>
          <a:p>
            <a:pPr lvl="1"/>
            <a:r>
              <a:rPr lang="ko-KR" altLang="en-US" dirty="0"/>
              <a:t>양국 모두 국내정치에 사용되는 것은 지양되어야 함</a:t>
            </a:r>
            <a:endParaRPr lang="en-US" altLang="ko-KR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891689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>
            <a:extLst>
              <a:ext uri="{FF2B5EF4-FFF2-40B4-BE49-F238E27FC236}">
                <a16:creationId xmlns:a16="http://schemas.microsoft.com/office/drawing/2014/main" id="{78E711A2-4D91-6F82-80C7-0839DD0DCA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5244"/>
            <a:ext cx="10515600" cy="616651"/>
          </a:xfrm>
        </p:spPr>
        <p:txBody>
          <a:bodyPr>
            <a:normAutofit/>
          </a:bodyPr>
          <a:lstStyle/>
          <a:p>
            <a:pPr algn="ctr"/>
            <a:r>
              <a:rPr lang="ko-KR" altLang="en-US" sz="2800" dirty="0"/>
              <a:t>중국의 혁신생태계 성장과 새로운 중국 활용법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650CDDA2-D030-2434-5477-E9B5F500CE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0" y="721895"/>
            <a:ext cx="11582400" cy="5861785"/>
          </a:xfrm>
        </p:spPr>
        <p:txBody>
          <a:bodyPr>
            <a:noAutofit/>
          </a:bodyPr>
          <a:lstStyle/>
          <a:p>
            <a:pPr marL="342900" indent="-342900" fontAlgn="base">
              <a:buAutoNum type="arabicParenR"/>
            </a:pPr>
            <a:r>
              <a:rPr lang="ko-KR" altLang="en-US" sz="2000" b="0" dirty="0"/>
              <a:t>중국은 한국의 최대 수출국이었으나</a:t>
            </a:r>
            <a:r>
              <a:rPr lang="en-US" altLang="ko-KR" sz="2000" b="0" dirty="0"/>
              <a:t>, </a:t>
            </a:r>
            <a:r>
              <a:rPr lang="ko-KR" altLang="en-US" sz="2000" b="0" dirty="0"/>
              <a:t>최근 몇 년간 총 수출액은 정체 내지 감소 경향이고</a:t>
            </a:r>
            <a:r>
              <a:rPr lang="en-US" altLang="ko-KR" sz="2000" b="0" dirty="0"/>
              <a:t>,</a:t>
            </a:r>
          </a:p>
          <a:p>
            <a:pPr marL="0" indent="0" fontAlgn="base">
              <a:buNone/>
            </a:pPr>
            <a:r>
              <a:rPr lang="en-US" altLang="ko-KR" sz="2000" b="0" dirty="0"/>
              <a:t>       </a:t>
            </a:r>
            <a:r>
              <a:rPr lang="ko-KR" altLang="en-US" sz="2000" b="0" dirty="0"/>
              <a:t>대미 수출의 증가에 따라 대중 수출이 차지하는 비중은 </a:t>
            </a:r>
            <a:r>
              <a:rPr lang="en-US" altLang="ko-KR" sz="2000" b="0" dirty="0"/>
              <a:t>20% </a:t>
            </a:r>
            <a:r>
              <a:rPr lang="ko-KR" altLang="en-US" sz="2000" b="0" dirty="0"/>
              <a:t>밑으로 떨어져 미국에 이은 </a:t>
            </a:r>
            <a:r>
              <a:rPr lang="en-US" altLang="ko-KR" sz="2000" b="0" dirty="0"/>
              <a:t>2</a:t>
            </a:r>
            <a:r>
              <a:rPr lang="ko-KR" altLang="en-US" sz="2000" b="0" dirty="0"/>
              <a:t>위</a:t>
            </a:r>
            <a:endParaRPr lang="en-US" altLang="ko-KR" sz="2000" b="0" dirty="0"/>
          </a:p>
          <a:p>
            <a:pPr marL="0" indent="0" fontAlgn="base">
              <a:buNone/>
            </a:pPr>
            <a:endParaRPr lang="en-US" altLang="ko-KR" sz="2000" b="0" dirty="0"/>
          </a:p>
          <a:p>
            <a:pPr marL="0" indent="0" fontAlgn="base">
              <a:buNone/>
            </a:pPr>
            <a:r>
              <a:rPr lang="en-US" altLang="ko-KR" sz="2000" b="0" dirty="0"/>
              <a:t>2) </a:t>
            </a:r>
            <a:r>
              <a:rPr lang="ko-KR" altLang="en-US" sz="2000" b="0" dirty="0"/>
              <a:t>이런 변화의 </a:t>
            </a:r>
            <a:r>
              <a:rPr lang="en-US" altLang="ko-KR" sz="2000" b="0" dirty="0"/>
              <a:t>3</a:t>
            </a:r>
            <a:r>
              <a:rPr lang="ko-KR" altLang="en-US" sz="2000" b="0" dirty="0"/>
              <a:t>가지 원인 </a:t>
            </a:r>
            <a:endParaRPr lang="en-US" altLang="ko-KR" sz="2000" b="0" dirty="0"/>
          </a:p>
          <a:p>
            <a:pPr fontAlgn="base"/>
            <a:r>
              <a:rPr lang="ko-KR" altLang="en-US" sz="2000" b="0" dirty="0"/>
              <a:t>첫째</a:t>
            </a:r>
            <a:r>
              <a:rPr lang="en-US" altLang="ko-KR" sz="2000" b="0" dirty="0"/>
              <a:t>, </a:t>
            </a:r>
            <a:r>
              <a:rPr lang="ko-KR" altLang="en-US" sz="2000" b="0" dirty="0"/>
              <a:t>중국시장에서 중국기업의 경쟁력 상승에 따라 한국제품의 상대적 약화</a:t>
            </a:r>
            <a:r>
              <a:rPr lang="en-US" altLang="ko-KR" sz="2000" b="0" dirty="0"/>
              <a:t>, </a:t>
            </a:r>
          </a:p>
          <a:p>
            <a:pPr fontAlgn="base"/>
            <a:r>
              <a:rPr lang="ko-KR" altLang="en-US" sz="2000" b="0" dirty="0"/>
              <a:t>둘째</a:t>
            </a:r>
            <a:r>
              <a:rPr lang="en-US" altLang="ko-KR" sz="2000" b="0" dirty="0"/>
              <a:t>, </a:t>
            </a:r>
            <a:r>
              <a:rPr lang="ko-KR" altLang="en-US" sz="2000" b="0" dirty="0"/>
              <a:t>중국기업들이 과거 수입하던 중간재를 자국산화</a:t>
            </a:r>
            <a:r>
              <a:rPr lang="en-US" altLang="ko-KR" sz="2000" b="0" dirty="0"/>
              <a:t>, </a:t>
            </a:r>
          </a:p>
          <a:p>
            <a:pPr fontAlgn="base"/>
            <a:r>
              <a:rPr lang="ko-KR" altLang="en-US" sz="2000" b="0" dirty="0" err="1"/>
              <a:t>셋쩨</a:t>
            </a:r>
            <a:r>
              <a:rPr lang="en-US" altLang="ko-KR" sz="2000" b="0" dirty="0"/>
              <a:t>, </a:t>
            </a:r>
            <a:r>
              <a:rPr lang="ko-KR" altLang="en-US" sz="2000" b="0" dirty="0"/>
              <a:t>미국의 대중 관세 </a:t>
            </a:r>
            <a:r>
              <a:rPr lang="en-US" altLang="ko-KR" sz="2000" b="0" dirty="0"/>
              <a:t>-&gt; </a:t>
            </a:r>
            <a:r>
              <a:rPr lang="ko-KR" altLang="en-US" sz="2000" b="0" dirty="0"/>
              <a:t>중국의 대미 수출 감소</a:t>
            </a:r>
            <a:r>
              <a:rPr lang="en-US" altLang="ko-KR" sz="2000" b="0" dirty="0"/>
              <a:t>-&gt; </a:t>
            </a:r>
            <a:r>
              <a:rPr lang="ko-KR" altLang="en-US" sz="2000" b="0" dirty="0"/>
              <a:t>한국으로부터 수입구매 감소 </a:t>
            </a:r>
            <a:endParaRPr lang="en-US" altLang="ko-KR" sz="2000" b="0" dirty="0"/>
          </a:p>
          <a:p>
            <a:pPr fontAlgn="base"/>
            <a:endParaRPr lang="ko-KR" altLang="en-US" sz="2000" b="0" dirty="0"/>
          </a:p>
          <a:p>
            <a:pPr marL="0" indent="0" fontAlgn="base">
              <a:buNone/>
            </a:pPr>
            <a:r>
              <a:rPr lang="en-US" altLang="ko-KR" sz="2000" b="0" dirty="0"/>
              <a:t>3)  </a:t>
            </a:r>
            <a:r>
              <a:rPr lang="ko-KR" altLang="en-US" sz="2000" b="0" dirty="0"/>
              <a:t>중국을 활용하는 </a:t>
            </a:r>
            <a:r>
              <a:rPr lang="en-US" altLang="ko-KR" sz="2000" b="0" dirty="0"/>
              <a:t>3 </a:t>
            </a:r>
            <a:r>
              <a:rPr lang="ko-KR" altLang="en-US" sz="2000" b="0" dirty="0"/>
              <a:t>사례 </a:t>
            </a:r>
            <a:r>
              <a:rPr lang="en-US" altLang="ko-KR" sz="2000" b="0" dirty="0"/>
              <a:t> </a:t>
            </a:r>
          </a:p>
          <a:p>
            <a:pPr fontAlgn="base"/>
            <a:r>
              <a:rPr lang="ko-KR" altLang="en-US" sz="2000" b="0" dirty="0" err="1"/>
              <a:t>테슬라가</a:t>
            </a:r>
            <a:r>
              <a:rPr lang="ko-KR" altLang="en-US" sz="2000" b="0" dirty="0"/>
              <a:t> </a:t>
            </a:r>
            <a:r>
              <a:rPr lang="en-US" altLang="ko-KR" sz="2000" b="0" dirty="0"/>
              <a:t>Made in China</a:t>
            </a:r>
            <a:r>
              <a:rPr lang="ko-KR" altLang="en-US" sz="2000" b="0" dirty="0"/>
              <a:t>제품을 제</a:t>
            </a:r>
            <a:r>
              <a:rPr lang="en-US" altLang="ko-KR" sz="2000" b="0" dirty="0"/>
              <a:t>3</a:t>
            </a:r>
            <a:r>
              <a:rPr lang="ko-KR" altLang="en-US" sz="2000" b="0" dirty="0"/>
              <a:t>국 시장에 수출하는 방식</a:t>
            </a:r>
            <a:endParaRPr lang="en-US" altLang="ko-KR" sz="2000" b="0" dirty="0"/>
          </a:p>
          <a:p>
            <a:pPr fontAlgn="base"/>
            <a:r>
              <a:rPr lang="ko-KR" altLang="en-US" sz="2000" b="0" dirty="0"/>
              <a:t>기아차도 중국 시장에서 경쟁에서 밀리자 중국산차를 제</a:t>
            </a:r>
            <a:r>
              <a:rPr lang="en-US" altLang="ko-KR" sz="2000" b="0" dirty="0"/>
              <a:t>3</a:t>
            </a:r>
            <a:r>
              <a:rPr lang="ko-KR" altLang="en-US" sz="2000" b="0" dirty="0"/>
              <a:t>국에 수출하는 방식으로 활로</a:t>
            </a:r>
            <a:endParaRPr lang="en-US" altLang="ko-KR" sz="2000" b="0" dirty="0"/>
          </a:p>
          <a:p>
            <a:pPr fontAlgn="base"/>
            <a:r>
              <a:rPr lang="ko-KR" altLang="en-US" sz="2000" b="0" dirty="0"/>
              <a:t>최근 </a:t>
            </a:r>
            <a:r>
              <a:rPr lang="en-US" altLang="ko-KR" sz="2000" b="0" dirty="0"/>
              <a:t>LG</a:t>
            </a:r>
            <a:r>
              <a:rPr lang="ko-KR" altLang="en-US" sz="2000" b="0" dirty="0"/>
              <a:t>는 </a:t>
            </a:r>
            <a:r>
              <a:rPr lang="ko-KR" altLang="en-US" sz="2000" b="0" dirty="0" err="1"/>
              <a:t>중저급</a:t>
            </a:r>
            <a:r>
              <a:rPr lang="ko-KR" altLang="en-US" sz="2000" b="0" dirty="0"/>
              <a:t> 소비재시장을 중국기업에게 내줄 수 없다는 </a:t>
            </a:r>
            <a:r>
              <a:rPr lang="ko-KR" altLang="en-US" sz="2000" b="0" dirty="0" err="1"/>
              <a:t>판단하에</a:t>
            </a:r>
            <a:r>
              <a:rPr lang="en-US" altLang="ko-KR" sz="2000" b="0" dirty="0"/>
              <a:t>, </a:t>
            </a:r>
            <a:r>
              <a:rPr lang="ko-KR" altLang="en-US" sz="2000" b="0" dirty="0"/>
              <a:t>중국기업과 공동개발 및 중국기업 생산 후 </a:t>
            </a:r>
            <a:r>
              <a:rPr lang="en-US" altLang="ko-KR" sz="2000" b="0" dirty="0"/>
              <a:t>(</a:t>
            </a:r>
            <a:r>
              <a:rPr lang="ko-KR" altLang="en-US" sz="2000" b="0" dirty="0"/>
              <a:t>소위 </a:t>
            </a:r>
            <a:r>
              <a:rPr lang="en-US" altLang="ko-KR" sz="2000" b="0" dirty="0"/>
              <a:t>JDM) LG</a:t>
            </a:r>
            <a:r>
              <a:rPr lang="ko-KR" altLang="en-US" sz="2000" b="0" dirty="0"/>
              <a:t>브랜드로 제</a:t>
            </a:r>
            <a:r>
              <a:rPr lang="en-US" altLang="ko-KR" sz="2000" b="0" dirty="0"/>
              <a:t>3</a:t>
            </a:r>
            <a:r>
              <a:rPr lang="ko-KR" altLang="en-US" sz="2000" b="0" dirty="0"/>
              <a:t>국에 수출하는 비즈니스모델 시도</a:t>
            </a:r>
            <a:endParaRPr lang="en-US" altLang="ko-KR" sz="2000" b="0" dirty="0"/>
          </a:p>
          <a:p>
            <a:pPr fontAlgn="base"/>
            <a:endParaRPr lang="en-US" altLang="ko-KR" sz="2000" b="0" dirty="0"/>
          </a:p>
          <a:p>
            <a:pPr marL="0" indent="0" fontAlgn="base">
              <a:buNone/>
            </a:pPr>
            <a:r>
              <a:rPr lang="en-US" altLang="ko-KR" sz="2000" b="0" dirty="0"/>
              <a:t>4)</a:t>
            </a:r>
            <a:r>
              <a:rPr lang="ko-KR" altLang="en-US" sz="2000" b="0" dirty="0"/>
              <a:t>  새  중국 활용법 </a:t>
            </a:r>
            <a:r>
              <a:rPr lang="en-US" altLang="ko-KR" sz="2000" b="0" dirty="0"/>
              <a:t>.</a:t>
            </a:r>
          </a:p>
          <a:p>
            <a:pPr fontAlgn="base"/>
            <a:r>
              <a:rPr lang="ko-KR" altLang="en-US" sz="2000" b="0" dirty="0"/>
              <a:t>  즉</a:t>
            </a:r>
            <a:r>
              <a:rPr lang="en-US" altLang="ko-KR" sz="2000" b="0" dirty="0"/>
              <a:t>, </a:t>
            </a:r>
            <a:r>
              <a:rPr lang="ko-KR" altLang="en-US" sz="2000" b="0" dirty="0"/>
              <a:t>과거 및 한중 교류 초기에 한국기업은 중국을 저임노동 활용한 저급재화의 생산기지로 활용</a:t>
            </a:r>
            <a:endParaRPr lang="en-US" altLang="ko-KR" sz="2000" b="0" dirty="0"/>
          </a:p>
          <a:p>
            <a:pPr fontAlgn="base"/>
            <a:r>
              <a:rPr lang="ko-KR" altLang="en-US" sz="2000" b="0" dirty="0"/>
              <a:t>이제 중국의 혁신생태계가 보다 높은 효율성을 담보해주는 수준으로 발전함에 따라</a:t>
            </a:r>
            <a:r>
              <a:rPr lang="en-US" altLang="ko-KR" sz="2000" b="0" dirty="0"/>
              <a:t>, </a:t>
            </a:r>
          </a:p>
          <a:p>
            <a:pPr fontAlgn="base"/>
            <a:r>
              <a:rPr lang="ko-KR" altLang="en-US" sz="2000" b="0" dirty="0"/>
              <a:t>생산 및 </a:t>
            </a:r>
            <a:r>
              <a:rPr lang="en-US" altLang="ko-KR" sz="2000" b="0" dirty="0"/>
              <a:t>R&amp;D </a:t>
            </a:r>
            <a:r>
              <a:rPr lang="ko-KR" altLang="en-US" sz="2000" b="0" dirty="0"/>
              <a:t>기지로서의 역할 가능 </a:t>
            </a:r>
            <a:r>
              <a:rPr lang="en-US" altLang="ko-KR" sz="2000" b="0" dirty="0"/>
              <a:t>(</a:t>
            </a:r>
            <a:r>
              <a:rPr lang="ko-KR" altLang="en-US" sz="2000" b="0" dirty="0"/>
              <a:t>품목에 따라 </a:t>
            </a:r>
            <a:r>
              <a:rPr lang="ko-KR" altLang="en-US" sz="2000" b="0" dirty="0" err="1"/>
              <a:t>투자아닌</a:t>
            </a:r>
            <a:r>
              <a:rPr lang="ko-KR" altLang="en-US" sz="2000" b="0" dirty="0"/>
              <a:t> </a:t>
            </a:r>
            <a:r>
              <a:rPr lang="en-US" altLang="ko-KR" sz="2000" b="0" dirty="0"/>
              <a:t>OEM</a:t>
            </a:r>
            <a:r>
              <a:rPr lang="ko-KR" altLang="en-US" sz="2000" b="0" dirty="0"/>
              <a:t>모델 아직도 유효</a:t>
            </a:r>
            <a:r>
              <a:rPr lang="en-US" altLang="ko-KR" sz="2000" b="0" dirty="0"/>
              <a:t>)</a:t>
            </a:r>
          </a:p>
          <a:p>
            <a:pPr fontAlgn="base"/>
            <a:r>
              <a:rPr lang="ko-KR" altLang="en-US" sz="2000" b="0" dirty="0"/>
              <a:t>중국내 제조 후 제 </a:t>
            </a:r>
            <a:r>
              <a:rPr lang="en-US" altLang="ko-KR" sz="2000" b="0" dirty="0"/>
              <a:t>3</a:t>
            </a:r>
            <a:r>
              <a:rPr lang="ko-KR" altLang="en-US" sz="2000" b="0" dirty="0"/>
              <a:t>국 수출 및 중국내 개발</a:t>
            </a:r>
            <a:r>
              <a:rPr lang="en-US" altLang="ko-KR" sz="2000" b="0" dirty="0"/>
              <a:t>/</a:t>
            </a:r>
            <a:r>
              <a:rPr lang="ko-KR" altLang="en-US" sz="2000" b="0" dirty="0"/>
              <a:t>제조 후 제</a:t>
            </a:r>
            <a:r>
              <a:rPr lang="en-US" altLang="ko-KR" sz="2000" b="0" dirty="0"/>
              <a:t>3</a:t>
            </a:r>
            <a:r>
              <a:rPr lang="ko-KR" altLang="en-US" sz="2000" b="0" dirty="0"/>
              <a:t>국 수출이라는 새로운 비즈니스 모델</a:t>
            </a:r>
            <a:endParaRPr lang="en-US" altLang="ko-KR" sz="2000" b="0" dirty="0"/>
          </a:p>
          <a:p>
            <a:pPr marL="0" indent="0">
              <a:buNone/>
            </a:pPr>
            <a:endParaRPr lang="ko-KR" altLang="en-US" sz="2000" b="0" dirty="0"/>
          </a:p>
        </p:txBody>
      </p:sp>
    </p:spTree>
    <p:extLst>
      <p:ext uri="{BB962C8B-B14F-4D97-AF65-F5344CB8AC3E}">
        <p14:creationId xmlns:p14="http://schemas.microsoft.com/office/powerpoint/2010/main" val="30554768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95803729-A09D-D770-EA6B-ED72996352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F381842-600B-9CA7-FB5F-68DA126A23BC}"/>
              </a:ext>
            </a:extLst>
          </p:cNvPr>
          <p:cNvSpPr txBox="1">
            <a:spLocks/>
          </p:cNvSpPr>
          <p:nvPr/>
        </p:nvSpPr>
        <p:spPr>
          <a:xfrm>
            <a:off x="748333" y="54120"/>
            <a:ext cx="10515600" cy="534988"/>
          </a:xfrm>
          <a:prstGeom prst="rect">
            <a:avLst/>
          </a:prstGeom>
        </p:spPr>
        <p:txBody>
          <a:bodyPr/>
          <a:lstStyle>
            <a:lvl1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1" lang="ko-KR" altLang="en-US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307FE2"/>
                </a:solidFill>
                <a:latin typeface="+mn-ea"/>
                <a:ea typeface="+mn-ea"/>
              </a:rPr>
              <a:t>트럼프 </a:t>
            </a:r>
            <a:r>
              <a:rPr kumimoji="1" lang="en-US" altLang="ko-KR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+mn-ea"/>
                <a:ea typeface="+mn-ea"/>
              </a:rPr>
              <a:t>1</a:t>
            </a:r>
            <a:r>
              <a:rPr kumimoji="1" lang="ko-KR" altLang="en-US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+mn-ea"/>
                <a:ea typeface="+mn-ea"/>
              </a:rPr>
              <a:t>기와 </a:t>
            </a:r>
            <a:r>
              <a:rPr kumimoji="1" lang="en-US" altLang="ko-KR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+mn-ea"/>
                <a:ea typeface="+mn-ea"/>
              </a:rPr>
              <a:t>2</a:t>
            </a:r>
            <a:r>
              <a:rPr kumimoji="1" lang="ko-KR" altLang="en-US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+mn-ea"/>
                <a:ea typeface="+mn-ea"/>
              </a:rPr>
              <a:t>기의 한국에의 영향 차이 </a:t>
            </a:r>
            <a:endParaRPr lang="ko-KR" altLang="en-US" sz="2000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latin typeface="+mn-ea"/>
              <a:ea typeface="+mn-ea"/>
              <a:cs typeface="+mn-cs"/>
            </a:endParaRPr>
          </a:p>
        </p:txBody>
      </p:sp>
      <p:sp>
        <p:nvSpPr>
          <p:cNvPr id="8" name="텍스트 개체 틀 2">
            <a:extLst>
              <a:ext uri="{FF2B5EF4-FFF2-40B4-BE49-F238E27FC236}">
                <a16:creationId xmlns:a16="http://schemas.microsoft.com/office/drawing/2014/main" id="{2BAC6172-F761-433C-B6D8-08B71C62A65F}"/>
              </a:ext>
            </a:extLst>
          </p:cNvPr>
          <p:cNvSpPr txBox="1">
            <a:spLocks/>
          </p:cNvSpPr>
          <p:nvPr/>
        </p:nvSpPr>
        <p:spPr>
          <a:xfrm>
            <a:off x="306533" y="829209"/>
            <a:ext cx="6657108" cy="577941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ko-KR" altLang="en-US" sz="1800" dirty="0"/>
              <a:t> </a:t>
            </a:r>
            <a:r>
              <a:rPr lang="en-US" altLang="ko-KR" sz="1800" b="1" dirty="0"/>
              <a:t>B.</a:t>
            </a:r>
            <a:r>
              <a:rPr lang="ko-KR" altLang="en-US" sz="1800" b="1" dirty="0"/>
              <a:t> </a:t>
            </a:r>
            <a:r>
              <a:rPr lang="en-US" altLang="ko-KR" sz="1800" b="1" dirty="0"/>
              <a:t>1</a:t>
            </a:r>
            <a:r>
              <a:rPr lang="ko-KR" altLang="en-US" sz="1800" b="1" dirty="0"/>
              <a:t>기와 </a:t>
            </a:r>
            <a:r>
              <a:rPr lang="en-US" altLang="ko-KR" sz="1800" b="1" dirty="0"/>
              <a:t>2</a:t>
            </a:r>
            <a:r>
              <a:rPr lang="ko-KR" altLang="en-US" sz="1800" b="1" dirty="0"/>
              <a:t>기의 근본적 차이</a:t>
            </a:r>
            <a:endParaRPr lang="en-US" altLang="ko-KR" sz="1800" b="1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en-US" altLang="ko-KR" sz="1800" dirty="0"/>
          </a:p>
          <a:p>
            <a:pPr marL="342900" indent="-342900">
              <a:lnSpc>
                <a:spcPct val="110000"/>
              </a:lnSpc>
              <a:spcBef>
                <a:spcPts val="0"/>
              </a:spcBef>
              <a:buAutoNum type="arabicParenR"/>
            </a:pPr>
            <a:r>
              <a:rPr lang="ko-KR" altLang="en-US" sz="1800" dirty="0"/>
              <a:t>트럼프 </a:t>
            </a:r>
            <a:r>
              <a:rPr lang="en-US" altLang="ko-KR" sz="1800" dirty="0"/>
              <a:t>1</a:t>
            </a:r>
            <a:r>
              <a:rPr lang="ko-KR" altLang="en-US" sz="1800" dirty="0"/>
              <a:t>기와 바이든 시기</a:t>
            </a:r>
            <a:endParaRPr lang="en-US" altLang="ko-KR" sz="1800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en-US" altLang="ko-KR" sz="1800" dirty="0"/>
          </a:p>
          <a:p>
            <a:pPr marL="0" indent="0">
              <a:lnSpc>
                <a:spcPct val="110000"/>
              </a:lnSpc>
              <a:spcBef>
                <a:spcPts val="0"/>
              </a:spcBef>
            </a:pPr>
            <a:r>
              <a:rPr lang="en-US" altLang="ko-KR" sz="1800" dirty="0"/>
              <a:t>      </a:t>
            </a:r>
            <a:r>
              <a:rPr lang="ko-KR" altLang="en-US" sz="1800" dirty="0"/>
              <a:t>대중국 관세만 부과</a:t>
            </a:r>
            <a:r>
              <a:rPr lang="en-US" altLang="ko-KR" sz="1800" dirty="0"/>
              <a:t>;  </a:t>
            </a:r>
            <a:r>
              <a:rPr lang="ko-KR" altLang="en-US" sz="1800" dirty="0"/>
              <a:t>동남아 통한 우회 수출 발생</a:t>
            </a:r>
            <a:r>
              <a:rPr lang="en-US" altLang="ko-KR" sz="1800" dirty="0"/>
              <a:t>: 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ko-KR" sz="1800" dirty="0"/>
              <a:t>      </a:t>
            </a:r>
            <a:r>
              <a:rPr lang="ko-KR" altLang="en-US" sz="1800" dirty="0"/>
              <a:t>중국과 경쟁하는 재미 한국기업 매출 및 대미 수출 증가 </a:t>
            </a:r>
            <a:r>
              <a:rPr lang="en-US" altLang="ko-KR" sz="1800" dirty="0"/>
              <a:t>;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ko-KR" sz="1800" dirty="0"/>
              <a:t>     </a:t>
            </a:r>
            <a:r>
              <a:rPr lang="ko-KR" altLang="en-US" sz="1800" dirty="0"/>
              <a:t>중국 수출</a:t>
            </a:r>
            <a:r>
              <a:rPr lang="en-US" altLang="ko-KR" sz="1800" dirty="0"/>
              <a:t>/</a:t>
            </a:r>
            <a:r>
              <a:rPr lang="ko-KR" altLang="en-US" sz="1800" dirty="0"/>
              <a:t>생산에 들어가는 한국의 대 중국 수출 일정 유지</a:t>
            </a:r>
            <a:endParaRPr lang="en-US" altLang="ko-KR" sz="1800" dirty="0"/>
          </a:p>
          <a:p>
            <a:pPr marL="0" indent="0">
              <a:lnSpc>
                <a:spcPct val="110000"/>
              </a:lnSpc>
              <a:spcBef>
                <a:spcPts val="0"/>
              </a:spcBef>
            </a:pPr>
            <a:r>
              <a:rPr lang="ko-KR" altLang="en-US" sz="1800" dirty="0"/>
              <a:t>      일본은 별 혜택 </a:t>
            </a:r>
            <a:r>
              <a:rPr lang="ko-KR" altLang="en-US" sz="1800" dirty="0" err="1"/>
              <a:t>못봄</a:t>
            </a:r>
            <a:r>
              <a:rPr lang="en-US" altLang="ko-KR" sz="1800" dirty="0"/>
              <a:t>:  </a:t>
            </a:r>
            <a:r>
              <a:rPr lang="ko-KR" altLang="en-US" sz="1800" dirty="0"/>
              <a:t>중국과 직접적 경쟁관계 약함</a:t>
            </a:r>
            <a:endParaRPr lang="en-US" altLang="ko-KR" sz="1800" dirty="0"/>
          </a:p>
          <a:p>
            <a:pPr marL="0" indent="0">
              <a:lnSpc>
                <a:spcPct val="110000"/>
              </a:lnSpc>
              <a:spcBef>
                <a:spcPts val="0"/>
              </a:spcBef>
            </a:pPr>
            <a:endParaRPr lang="en-US" altLang="ko-KR" sz="1800" dirty="0"/>
          </a:p>
          <a:p>
            <a:pPr marL="342900" indent="-342900">
              <a:lnSpc>
                <a:spcPct val="110000"/>
              </a:lnSpc>
              <a:spcBef>
                <a:spcPts val="0"/>
              </a:spcBef>
              <a:buAutoNum type="arabicParenR" startAt="2"/>
            </a:pPr>
            <a:r>
              <a:rPr lang="ko-KR" altLang="en-US" sz="1800" dirty="0"/>
              <a:t>트럼프 </a:t>
            </a:r>
            <a:r>
              <a:rPr lang="en-US" altLang="ko-KR" sz="1800" dirty="0"/>
              <a:t>2</a:t>
            </a:r>
            <a:r>
              <a:rPr lang="ko-KR" altLang="en-US" sz="1800" dirty="0"/>
              <a:t>기</a:t>
            </a:r>
            <a:r>
              <a:rPr lang="en-US" altLang="ko-KR" sz="1800" dirty="0"/>
              <a:t>: 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en-US" altLang="ko-KR" sz="1800" dirty="0"/>
          </a:p>
          <a:p>
            <a:pPr marL="0" indent="0">
              <a:lnSpc>
                <a:spcPct val="110000"/>
              </a:lnSpc>
              <a:spcBef>
                <a:spcPts val="0"/>
              </a:spcBef>
            </a:pPr>
            <a:r>
              <a:rPr lang="en-US" altLang="ko-KR" sz="1800" dirty="0"/>
              <a:t>   </a:t>
            </a:r>
            <a:r>
              <a:rPr lang="ko-KR" altLang="en-US" sz="1800" dirty="0"/>
              <a:t>미국은 우회수출 대책 차원에서</a:t>
            </a:r>
            <a:r>
              <a:rPr lang="en-US" altLang="ko-KR" sz="1800" dirty="0"/>
              <a:t> </a:t>
            </a:r>
            <a:r>
              <a:rPr lang="ko-KR" altLang="en-US" sz="1800" dirty="0"/>
              <a:t>모든 나라 대상 보편 관세 </a:t>
            </a:r>
            <a:endParaRPr lang="en-US" altLang="ko-KR" sz="1800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ko-KR" sz="1800" dirty="0"/>
              <a:t>     </a:t>
            </a:r>
            <a:r>
              <a:rPr lang="ko-KR" altLang="en-US" sz="1800" dirty="0"/>
              <a:t>즉 한국에도 관세 부가</a:t>
            </a:r>
            <a:endParaRPr lang="en-US" altLang="ko-KR" sz="1800" dirty="0"/>
          </a:p>
          <a:p>
            <a:pPr marL="0" indent="0">
              <a:lnSpc>
                <a:spcPct val="110000"/>
              </a:lnSpc>
              <a:spcBef>
                <a:spcPts val="0"/>
              </a:spcBef>
            </a:pPr>
            <a:r>
              <a:rPr lang="en-US" altLang="ko-KR" sz="1800" dirty="0"/>
              <a:t>    + </a:t>
            </a:r>
            <a:r>
              <a:rPr lang="ko-KR" altLang="en-US" sz="1800" dirty="0"/>
              <a:t>대미 투자 유도 및 미국기업 보호 위한 품목별 관세 </a:t>
            </a:r>
            <a:r>
              <a:rPr lang="en-US" altLang="ko-KR" sz="1800" dirty="0"/>
              <a:t>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ko-KR" sz="1800" dirty="0"/>
              <a:t>     (</a:t>
            </a:r>
            <a:r>
              <a:rPr lang="ko-KR" altLang="en-US" sz="1800" dirty="0"/>
              <a:t>특히 자동차 등 품목 관세</a:t>
            </a:r>
            <a:r>
              <a:rPr lang="en-US" altLang="ko-KR" sz="1800" dirty="0"/>
              <a:t>)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</a:pPr>
            <a:r>
              <a:rPr lang="en-US" altLang="ko-KR" sz="1800" dirty="0"/>
              <a:t>    </a:t>
            </a:r>
            <a:r>
              <a:rPr lang="ko-KR" altLang="en-US" sz="1800" dirty="0"/>
              <a:t>한국의 대미 수출 감소</a:t>
            </a:r>
            <a:r>
              <a:rPr lang="en-US" altLang="ko-KR" sz="1800" dirty="0"/>
              <a:t> + </a:t>
            </a:r>
            <a:r>
              <a:rPr lang="ko-KR" altLang="en-US" sz="1800" dirty="0"/>
              <a:t>재미 한국 생산 증가</a:t>
            </a:r>
            <a:endParaRPr lang="en-US" altLang="ko-KR" sz="1800" dirty="0"/>
          </a:p>
          <a:p>
            <a:pPr marL="0" indent="0">
              <a:lnSpc>
                <a:spcPct val="110000"/>
              </a:lnSpc>
              <a:spcBef>
                <a:spcPts val="0"/>
              </a:spcBef>
            </a:pPr>
            <a:endParaRPr lang="en-US" altLang="ko-KR" sz="1800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ko-KR" sz="1800" dirty="0"/>
              <a:t>   -</a:t>
            </a:r>
            <a:r>
              <a:rPr lang="ko-KR" altLang="en-US" sz="1800" dirty="0"/>
              <a:t> </a:t>
            </a:r>
            <a:r>
              <a:rPr lang="en-US" altLang="ko-KR" sz="1800" dirty="0"/>
              <a:t>-&gt; </a:t>
            </a:r>
            <a:r>
              <a:rPr lang="ko-KR" altLang="en-US" sz="1800" dirty="0"/>
              <a:t>미국 발 산업 공동화</a:t>
            </a:r>
            <a:r>
              <a:rPr lang="en-US" altLang="ko-KR" sz="1800" dirty="0"/>
              <a:t>;      </a:t>
            </a:r>
            <a:r>
              <a:rPr lang="ko-KR" altLang="en-US" sz="1800" dirty="0"/>
              <a:t>예</a:t>
            </a:r>
            <a:r>
              <a:rPr lang="en-US" altLang="ko-KR" sz="1800" dirty="0"/>
              <a:t>) </a:t>
            </a:r>
            <a:r>
              <a:rPr lang="ko-KR" altLang="en-US" sz="1800" dirty="0"/>
              <a:t>현대차</a:t>
            </a:r>
          </a:p>
        </p:txBody>
      </p:sp>
    </p:spTree>
    <p:extLst>
      <p:ext uri="{BB962C8B-B14F-4D97-AF65-F5344CB8AC3E}">
        <p14:creationId xmlns:p14="http://schemas.microsoft.com/office/powerpoint/2010/main" val="6291264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0E35B792-A186-1686-574A-EFD49F9695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3DC927A-8877-8709-A9A7-23AD19BFDD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0948" y="260560"/>
            <a:ext cx="8110104" cy="643398"/>
          </a:xfrm>
        </p:spPr>
        <p:txBody>
          <a:bodyPr>
            <a:normAutofit/>
          </a:bodyPr>
          <a:lstStyle/>
          <a:p>
            <a:pPr algn="ctr"/>
            <a:r>
              <a:rPr lang="ko-KR" altLang="en-US" sz="2400" kern="0" spc="0" dirty="0">
                <a:solidFill>
                  <a:srgbClr val="89BAA5"/>
                </a:solidFill>
                <a:effectLst/>
                <a:latin typeface="KoPub돋움체 Light"/>
                <a:ea typeface="KoPub돋움체 Light"/>
              </a:rPr>
              <a:t>■</a:t>
            </a:r>
            <a:r>
              <a:rPr lang="ko-KR" altLang="en-US" sz="2800" kern="0" spc="0" dirty="0">
                <a:solidFill>
                  <a:srgbClr val="89BAA5"/>
                </a:solidFill>
                <a:effectLst/>
                <a:latin typeface="KoPub돋움체 Light"/>
                <a:ea typeface="KoPub돋움체 Light"/>
              </a:rPr>
              <a:t>■</a:t>
            </a:r>
            <a:r>
              <a:rPr lang="ko-KR" altLang="en-US" sz="2800" kern="0" spc="0" dirty="0">
                <a:solidFill>
                  <a:srgbClr val="000000"/>
                </a:solidFill>
                <a:effectLst/>
                <a:latin typeface="KoPub돋움체 Medium"/>
                <a:ea typeface="KoPub돋움체 Medium"/>
              </a:rPr>
              <a:t>한국 산업과 기업들의 대응 양상 </a:t>
            </a:r>
            <a:endParaRPr lang="ko-KR" altLang="en-US" sz="2700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20ADC5E-07A8-BD89-AE3B-5FA49E1CCA95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85800" y="1143000"/>
            <a:ext cx="11097491" cy="5382430"/>
          </a:xfrm>
        </p:spPr>
        <p:txBody>
          <a:bodyPr>
            <a:noAutofit/>
          </a:bodyPr>
          <a:lstStyle/>
          <a:p>
            <a:pPr marR="0" algn="l" fontAlgn="base" latinLnBrk="1"/>
            <a:r>
              <a:rPr lang="en-US" altLang="ko-KR" sz="1600" kern="0" spc="0" dirty="0">
                <a:solidFill>
                  <a:srgbClr val="7F7F7F"/>
                </a:solidFill>
                <a:effectLst/>
                <a:latin typeface="KoPub돋움체 Light"/>
                <a:ea typeface="KoPub돋움체 Light"/>
              </a:rPr>
              <a:t>•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돋움체 Medium"/>
                <a:ea typeface="KoPub돋움체 Medium"/>
              </a:rPr>
              <a:t> </a:t>
            </a:r>
            <a:r>
              <a:rPr lang="ko-KR" altLang="en-US" sz="1600" kern="0" spc="0" dirty="0" err="1">
                <a:solidFill>
                  <a:srgbClr val="000000"/>
                </a:solidFill>
                <a:effectLst/>
                <a:latin typeface="KoPub돋움체 Medium"/>
                <a:ea typeface="KoPub돋움체 Medium"/>
              </a:rPr>
              <a:t>탈중국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KoPub돋움체 Medium"/>
                <a:ea typeface="KoPub돋움체 Medium"/>
              </a:rPr>
              <a:t>:</a:t>
            </a:r>
          </a:p>
          <a:p>
            <a:pPr marR="0" algn="l" fontAlgn="base" latinLnBrk="1"/>
            <a:endParaRPr lang="ko-KR" altLang="en-US" sz="1600" kern="0" spc="0" dirty="0">
              <a:solidFill>
                <a:srgbClr val="000000"/>
              </a:solidFill>
              <a:effectLst/>
              <a:latin typeface="KoPub돋움체 Medium"/>
            </a:endParaRPr>
          </a:p>
          <a:p>
            <a:pPr marL="285750" marR="0" indent="-285750" algn="l" fontAlgn="base" latinLnBrk="1">
              <a:buFont typeface="Wingdings" panose="05000000000000000000" pitchFamily="2" charset="2"/>
              <a:buChar char="n"/>
            </a:pP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돋움체 Medium"/>
                <a:ea typeface="KoPub돋움체 Medium"/>
              </a:rPr>
              <a:t>한국기업들은 사드 사태 이전인 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KoPub돋움체 Medium"/>
                <a:ea typeface="KoPub돋움체 Medium"/>
              </a:rPr>
              <a:t>2010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돋움체 Medium"/>
                <a:ea typeface="KoPub돋움체 Medium"/>
              </a:rPr>
              <a:t>년대부터 중국기업의 경쟁력 상승과 임금상승으로 서서히 </a:t>
            </a:r>
            <a:r>
              <a:rPr lang="ko-KR" altLang="en-US" sz="1600" kern="0" spc="0" dirty="0" err="1">
                <a:solidFill>
                  <a:srgbClr val="000000"/>
                </a:solidFill>
                <a:effectLst/>
                <a:latin typeface="KoPub돋움체 Medium"/>
                <a:ea typeface="KoPub돋움체 Medium"/>
              </a:rPr>
              <a:t>탈중국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KoPub돋움체 Medium"/>
                <a:ea typeface="KoPub돋움체 Medium"/>
              </a:rPr>
              <a:t>. </a:t>
            </a:r>
          </a:p>
          <a:p>
            <a:pPr marL="285750" marR="0" indent="-285750" algn="l" fontAlgn="base" latinLnBrk="1">
              <a:buFont typeface="Wingdings" panose="05000000000000000000" pitchFamily="2" charset="2"/>
              <a:buChar char="n"/>
            </a:pP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돋움체 Medium"/>
                <a:ea typeface="KoPub돋움체 Medium"/>
              </a:rPr>
              <a:t>이 추세는 </a:t>
            </a:r>
            <a:r>
              <a:rPr lang="ko-KR" altLang="en-US" sz="1600" kern="0" spc="0" dirty="0" err="1">
                <a:solidFill>
                  <a:srgbClr val="000000"/>
                </a:solidFill>
                <a:effectLst/>
                <a:latin typeface="KoPub돋움체 Medium"/>
                <a:ea typeface="KoPub돋움체 Medium"/>
              </a:rPr>
              <a:t>사드사태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돋움체 Medium"/>
                <a:ea typeface="KoPub돋움체 Medium"/>
              </a:rPr>
              <a:t> 이후 더 확대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KoPub돋움체 Medium"/>
                <a:ea typeface="KoPub돋움체 Medium"/>
              </a:rPr>
              <a:t>, </a:t>
            </a:r>
          </a:p>
          <a:p>
            <a:pPr marL="285750" marR="0" indent="-285750" algn="l" fontAlgn="base" latinLnBrk="1">
              <a:buFont typeface="Wingdings" panose="05000000000000000000" pitchFamily="2" charset="2"/>
              <a:buChar char="n"/>
            </a:pPr>
            <a:endParaRPr lang="ko-KR" altLang="en-US" sz="1600" kern="0" spc="0" dirty="0">
              <a:solidFill>
                <a:srgbClr val="000000"/>
              </a:solidFill>
              <a:effectLst/>
              <a:latin typeface="KoPub돋움체 Medium"/>
            </a:endParaRPr>
          </a:p>
          <a:p>
            <a:pPr marR="0" algn="l" fontAlgn="base" latinLnBrk="1"/>
            <a:r>
              <a:rPr lang="en-US" altLang="ko-KR" sz="1600" kern="0" spc="0" dirty="0">
                <a:solidFill>
                  <a:srgbClr val="000000"/>
                </a:solidFill>
                <a:effectLst/>
                <a:latin typeface="KoPub돋움체 Medium"/>
                <a:ea typeface="KoPub돋움체 Medium"/>
              </a:rPr>
              <a:t>- 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돋움체 Medium"/>
                <a:ea typeface="KoPub돋움체 Medium"/>
              </a:rPr>
              <a:t>트럼프 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KoPub돋움체 Medium"/>
                <a:ea typeface="KoPub돋움체 Medium"/>
              </a:rPr>
              <a:t>1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돋움체 Medium"/>
                <a:ea typeface="KoPub돋움체 Medium"/>
              </a:rPr>
              <a:t>기시 미국의 대중 견제 환경하에서 서방보다 신속히 </a:t>
            </a:r>
            <a:r>
              <a:rPr lang="ko-KR" altLang="en-US" sz="1600" kern="0" spc="0" dirty="0" err="1">
                <a:solidFill>
                  <a:srgbClr val="000000"/>
                </a:solidFill>
                <a:effectLst/>
                <a:latin typeface="KoPub돋움체 Medium"/>
                <a:ea typeface="KoPub돋움체 Medium"/>
              </a:rPr>
              <a:t>탈중국</a:t>
            </a:r>
            <a:endParaRPr lang="ko-KR" altLang="en-US" sz="1600" kern="0" spc="0" dirty="0">
              <a:solidFill>
                <a:srgbClr val="000000"/>
              </a:solidFill>
              <a:effectLst/>
              <a:latin typeface="KoPub돋움체 Medium"/>
            </a:endParaRPr>
          </a:p>
          <a:p>
            <a:pPr marL="285750" marR="0" indent="-285750" algn="l" fontAlgn="base" latinLnBrk="1">
              <a:buFontTx/>
              <a:buChar char="-"/>
            </a:pP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돋움체 Medium"/>
                <a:ea typeface="KoPub돋움체 Medium"/>
              </a:rPr>
              <a:t>한국이 수출하던 중간재를 중국이 국산화함에 따라 대중국 무역이 적자로</a:t>
            </a:r>
            <a:endParaRPr lang="en-US" altLang="ko-KR" sz="1600" kern="0" spc="0" dirty="0">
              <a:solidFill>
                <a:srgbClr val="000000"/>
              </a:solidFill>
              <a:effectLst/>
              <a:latin typeface="KoPub돋움체 Medium"/>
              <a:ea typeface="KoPub돋움체 Medium"/>
            </a:endParaRPr>
          </a:p>
          <a:p>
            <a:pPr marL="285750" marR="0" indent="-285750" algn="l" fontAlgn="base" latinLnBrk="1">
              <a:buFontTx/>
              <a:buChar char="-"/>
            </a:pPr>
            <a:endParaRPr lang="ko-KR" altLang="en-US" sz="1600" kern="0" spc="0" dirty="0">
              <a:solidFill>
                <a:srgbClr val="000000"/>
              </a:solidFill>
              <a:effectLst/>
              <a:latin typeface="KoPub돋움체 Medium"/>
            </a:endParaRPr>
          </a:p>
          <a:p>
            <a:pPr marR="0" algn="l" fontAlgn="base" latinLnBrk="1"/>
            <a:r>
              <a:rPr lang="en-US" altLang="ko-KR" sz="1600" kern="0" spc="0" dirty="0">
                <a:solidFill>
                  <a:srgbClr val="000000"/>
                </a:solidFill>
                <a:effectLst/>
                <a:latin typeface="KoPub돋움체 Medium"/>
                <a:ea typeface="KoPub돋움체 Medium"/>
              </a:rPr>
              <a:t>- 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돋움체 Medium"/>
                <a:ea typeface="KoPub돋움체 Medium"/>
              </a:rPr>
              <a:t>대미 무역 규모가 대중 무역 규모에 근접</a:t>
            </a:r>
            <a:endParaRPr lang="ko-KR" altLang="en-US" sz="1600" kern="0" spc="0" dirty="0">
              <a:solidFill>
                <a:srgbClr val="000000"/>
              </a:solidFill>
              <a:effectLst/>
              <a:latin typeface="KoPub돋움체 Medium"/>
            </a:endParaRPr>
          </a:p>
          <a:p>
            <a:pPr marL="285750" marR="0" indent="-285750" algn="l" fontAlgn="base" latinLnBrk="1">
              <a:buFontTx/>
              <a:buChar char="-"/>
            </a:pP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돋움체 Medium"/>
                <a:ea typeface="KoPub돋움체 Medium"/>
              </a:rPr>
              <a:t>대중국 적자의 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KoPub돋움체 Medium"/>
                <a:ea typeface="KoPub돋움체 Medium"/>
              </a:rPr>
              <a:t>10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돋움체 Medium"/>
                <a:ea typeface="KoPub돋움체 Medium"/>
              </a:rPr>
              <a:t>배 내외의 경상수지 흑자를 미국에서 보고 있다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KoPub돋움체 Medium"/>
                <a:ea typeface="KoPub돋움체 Medium"/>
              </a:rPr>
              <a:t>. </a:t>
            </a:r>
          </a:p>
          <a:p>
            <a:pPr marL="285750" marR="0" indent="-285750" algn="l" fontAlgn="base" latinLnBrk="1">
              <a:buFontTx/>
              <a:buChar char="-"/>
            </a:pPr>
            <a:endParaRPr lang="ko-KR" altLang="en-US" sz="1600" kern="0" spc="0" dirty="0">
              <a:solidFill>
                <a:srgbClr val="000000"/>
              </a:solidFill>
              <a:effectLst/>
              <a:latin typeface="KoPub돋움체 Medium"/>
            </a:endParaRPr>
          </a:p>
          <a:p>
            <a:pPr marR="0" algn="l" fontAlgn="base" latinLnBrk="1"/>
            <a:r>
              <a:rPr lang="en-US" altLang="ko-KR" sz="1600" kern="0" spc="0" dirty="0">
                <a:solidFill>
                  <a:srgbClr val="7F7F7F"/>
                </a:solidFill>
                <a:effectLst/>
                <a:latin typeface="KoPub돋움체 Light"/>
                <a:ea typeface="KoPub돋움체 Light"/>
              </a:rPr>
              <a:t>•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돋움체 Medium"/>
                <a:ea typeface="KoPub돋움체 Medium"/>
              </a:rPr>
              <a:t> 입 미국 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KoPub돋움체 Medium"/>
                <a:ea typeface="KoPub돋움체 Medium"/>
              </a:rPr>
              <a:t>= 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돋움체 Medium"/>
                <a:ea typeface="KoPub돋움체 Medium"/>
              </a:rPr>
              <a:t>대 미국 투자 급증</a:t>
            </a:r>
            <a:endParaRPr lang="en-US" altLang="ko-KR" sz="1600" kern="0" spc="0" dirty="0">
              <a:solidFill>
                <a:srgbClr val="000000"/>
              </a:solidFill>
              <a:effectLst/>
              <a:latin typeface="KoPub돋움체 Medium"/>
              <a:ea typeface="KoPub돋움체 Medium"/>
            </a:endParaRPr>
          </a:p>
          <a:p>
            <a:pPr marR="0" algn="l" fontAlgn="base" latinLnBrk="1"/>
            <a:endParaRPr lang="ko-KR" altLang="en-US" sz="1600" kern="0" spc="0" dirty="0">
              <a:solidFill>
                <a:srgbClr val="000000"/>
              </a:solidFill>
              <a:effectLst/>
              <a:latin typeface="KoPub돋움체 Medium"/>
            </a:endParaRPr>
          </a:p>
          <a:p>
            <a:pPr marL="285750" marR="0" indent="-285750" algn="l" fontAlgn="base" latinLnBrk="1">
              <a:buFontTx/>
              <a:buChar char="-"/>
            </a:pP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돋움체 Medium"/>
                <a:ea typeface="KoPub돋움체 Medium"/>
              </a:rPr>
              <a:t>한국은 유럽전체가 한 투자보다 더 많은 투자를 미국에 하면서 최대 대미 </a:t>
            </a:r>
            <a:r>
              <a:rPr lang="ko-KR" altLang="en-US" sz="1600" kern="0" spc="0" dirty="0" err="1">
                <a:solidFill>
                  <a:srgbClr val="000000"/>
                </a:solidFill>
                <a:effectLst/>
                <a:latin typeface="KoPub돋움체 Medium"/>
                <a:ea typeface="KoPub돋움체 Medium"/>
              </a:rPr>
              <a:t>투자국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돋움체 Medium"/>
                <a:ea typeface="KoPub돋움체 Medium"/>
              </a:rPr>
              <a:t> 등극 </a:t>
            </a:r>
            <a:endParaRPr lang="en-US" altLang="ko-KR" sz="1600" kern="0" spc="0" dirty="0">
              <a:solidFill>
                <a:srgbClr val="000000"/>
              </a:solidFill>
              <a:effectLst/>
              <a:latin typeface="KoPub돋움체 Medium"/>
              <a:ea typeface="KoPub돋움체 Medium"/>
            </a:endParaRPr>
          </a:p>
          <a:p>
            <a:pPr marL="285750" marR="0" indent="-285750" algn="l" fontAlgn="base" latinLnBrk="1">
              <a:buFontTx/>
              <a:buChar char="-"/>
            </a:pPr>
            <a:endParaRPr lang="ko-KR" altLang="en-US" sz="1600" kern="0" spc="0" dirty="0">
              <a:solidFill>
                <a:srgbClr val="000000"/>
              </a:solidFill>
              <a:effectLst/>
              <a:latin typeface="KoPub돋움체 Medium"/>
            </a:endParaRPr>
          </a:p>
          <a:p>
            <a:pPr marL="285750" marR="0" indent="-285750" algn="l" fontAlgn="base" latinLnBrk="1">
              <a:buFontTx/>
              <a:buChar char="-"/>
            </a:pP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돋움체 Medium"/>
                <a:ea typeface="KoPub돋움체 Medium"/>
              </a:rPr>
              <a:t>대미 수출이 늘어난 것은 미국에 공장을 짓고 투자를 </a:t>
            </a:r>
            <a:r>
              <a:rPr lang="ko-KR" altLang="en-US" sz="1600" kern="0" spc="0" dirty="0" err="1">
                <a:solidFill>
                  <a:srgbClr val="000000"/>
                </a:solidFill>
                <a:effectLst/>
                <a:latin typeface="KoPub돋움체 Medium"/>
                <a:ea typeface="KoPub돋움체 Medium"/>
              </a:rPr>
              <a:t>하다보니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돋움체 Medium"/>
                <a:ea typeface="KoPub돋움체 Medium"/>
              </a:rPr>
              <a:t> 거기에 소요되는 중간재 등 각종 동반 수출이 늘어난 것</a:t>
            </a:r>
            <a:endParaRPr lang="en-US" altLang="ko-KR" sz="1600" kern="0" spc="0" dirty="0">
              <a:solidFill>
                <a:srgbClr val="000000"/>
              </a:solidFill>
              <a:effectLst/>
              <a:latin typeface="KoPub돋움체 Medium"/>
              <a:ea typeface="KoPub돋움체 Medium"/>
            </a:endParaRPr>
          </a:p>
          <a:p>
            <a:pPr marL="285750" marR="0" indent="-285750" algn="l" fontAlgn="base" latinLnBrk="1">
              <a:buFontTx/>
              <a:buChar char="-"/>
            </a:pPr>
            <a:endParaRPr lang="ko-KR" altLang="en-US" sz="1600" kern="0" spc="0" dirty="0">
              <a:solidFill>
                <a:srgbClr val="000000"/>
              </a:solidFill>
              <a:effectLst/>
              <a:latin typeface="KoPub돋움체 Medium"/>
            </a:endParaRPr>
          </a:p>
          <a:p>
            <a:pPr marR="0" algn="l" fontAlgn="base" latinLnBrk="1"/>
            <a:r>
              <a:rPr lang="en-US" altLang="ko-KR" sz="1600" kern="0" spc="0" dirty="0">
                <a:solidFill>
                  <a:srgbClr val="000000"/>
                </a:solidFill>
                <a:effectLst/>
                <a:latin typeface="KoPub돋움체 Medium"/>
                <a:ea typeface="KoPub돋움체 Medium"/>
              </a:rPr>
              <a:t>- 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돋움체 Medium"/>
                <a:ea typeface="KoPub돋움체 Medium"/>
              </a:rPr>
              <a:t>그런데 이제 다시 이렇게 늘어난 대미흑자 및 관세를 걱정해야 할 상황</a:t>
            </a:r>
            <a:endParaRPr lang="ko-KR" altLang="en-US" sz="1600" kern="0" spc="0" dirty="0">
              <a:solidFill>
                <a:srgbClr val="000000"/>
              </a:solidFill>
              <a:effectLst/>
              <a:latin typeface="KoPub돋움체 Medium"/>
            </a:endParaRPr>
          </a:p>
          <a:p>
            <a:pPr marR="0" algn="l" fontAlgn="base" latinLnBrk="1"/>
            <a:endParaRPr lang="ko-KR" altLang="en-US" sz="1600" dirty="0"/>
          </a:p>
        </p:txBody>
      </p:sp>
    </p:spTree>
    <p:extLst>
      <p:ext uri="{BB962C8B-B14F-4D97-AF65-F5344CB8AC3E}">
        <p14:creationId xmlns:p14="http://schemas.microsoft.com/office/powerpoint/2010/main" val="22294923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B6F169F9-CED2-4116-A332-9608F61B29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5390" y="424691"/>
            <a:ext cx="5248689" cy="5743575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09C0428B-3DBF-4E30-A95B-77496F7AFF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985" y="1205692"/>
            <a:ext cx="4880049" cy="496257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7C3EC42-2629-42E2-92D8-EEE9DB0E3F62}"/>
              </a:ext>
            </a:extLst>
          </p:cNvPr>
          <p:cNvSpPr txBox="1"/>
          <p:nvPr/>
        </p:nvSpPr>
        <p:spPr>
          <a:xfrm>
            <a:off x="795129" y="284922"/>
            <a:ext cx="46316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b="1" dirty="0"/>
              <a:t>한국은 대미 최대 투자자</a:t>
            </a:r>
          </a:p>
        </p:txBody>
      </p:sp>
    </p:spTree>
    <p:extLst>
      <p:ext uri="{BB962C8B-B14F-4D97-AF65-F5344CB8AC3E}">
        <p14:creationId xmlns:p14="http://schemas.microsoft.com/office/powerpoint/2010/main" val="20957842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FABF284C-3692-C625-3F9F-79C384C89A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95594BC-94E8-B385-89CE-5D84CD1406F3}"/>
              </a:ext>
            </a:extLst>
          </p:cNvPr>
          <p:cNvSpPr txBox="1">
            <a:spLocks/>
          </p:cNvSpPr>
          <p:nvPr/>
        </p:nvSpPr>
        <p:spPr>
          <a:xfrm>
            <a:off x="695325" y="281781"/>
            <a:ext cx="10515600" cy="534988"/>
          </a:xfrm>
          <a:prstGeom prst="rect">
            <a:avLst/>
          </a:prstGeom>
        </p:spPr>
        <p:txBody>
          <a:bodyPr anchor="b" anchorCtr="0"/>
          <a:lstStyle>
            <a:lvl1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ko-KR" altLang="en-US" sz="3200" b="1" spc="-30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</a:rPr>
              <a:t>미국발 일반</a:t>
            </a:r>
            <a:r>
              <a:rPr lang="en-US" altLang="ko-KR" sz="3200" b="1" spc="-30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</a:rPr>
              <a:t>/</a:t>
            </a:r>
            <a:r>
              <a:rPr lang="ko-KR" altLang="en-US" sz="3200" b="1" spc="-30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</a:rPr>
              <a:t>상호 관세 영향과 대응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28B029D9-470C-7991-CF34-352AC5BE4DA2}"/>
              </a:ext>
            </a:extLst>
          </p:cNvPr>
          <p:cNvGrpSpPr/>
          <p:nvPr/>
        </p:nvGrpSpPr>
        <p:grpSpPr>
          <a:xfrm>
            <a:off x="749645" y="980328"/>
            <a:ext cx="11077482" cy="1273536"/>
            <a:chOff x="749645" y="1541310"/>
            <a:chExt cx="11077482" cy="1273536"/>
          </a:xfrm>
        </p:grpSpPr>
        <p:grpSp>
          <p:nvGrpSpPr>
            <p:cNvPr id="6" name="그룹 5">
              <a:extLst>
                <a:ext uri="{FF2B5EF4-FFF2-40B4-BE49-F238E27FC236}">
                  <a16:creationId xmlns:a16="http://schemas.microsoft.com/office/drawing/2014/main" id="{36870BD7-88FA-370D-C510-D61E198E54CC}"/>
                </a:ext>
              </a:extLst>
            </p:cNvPr>
            <p:cNvGrpSpPr/>
            <p:nvPr/>
          </p:nvGrpSpPr>
          <p:grpSpPr>
            <a:xfrm>
              <a:off x="749647" y="1541310"/>
              <a:ext cx="10692708" cy="413155"/>
              <a:chOff x="749647" y="1167822"/>
              <a:chExt cx="10692708" cy="413155"/>
            </a:xfrm>
          </p:grpSpPr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6168498-0654-410E-855B-AE300AF0251B}"/>
                  </a:ext>
                </a:extLst>
              </p:cNvPr>
              <p:cNvSpPr txBox="1"/>
              <p:nvPr/>
            </p:nvSpPr>
            <p:spPr>
              <a:xfrm>
                <a:off x="749647" y="1167822"/>
                <a:ext cx="10692708" cy="413155"/>
              </a:xfrm>
              <a:prstGeom prst="rect">
                <a:avLst/>
              </a:prstGeom>
              <a:solidFill>
                <a:srgbClr val="307FE2"/>
              </a:solidFill>
              <a:ln>
                <a:solidFill>
                  <a:srgbClr val="307FE2"/>
                </a:solidFill>
              </a:ln>
            </p:spPr>
            <p:txBody>
              <a:bodyPr wrap="none" lIns="468000" rtlCol="0" anchor="ctr" anchorCtr="0">
                <a:noAutofit/>
              </a:bodyPr>
              <a:lstStyle>
                <a:defPPr>
                  <a:defRPr lang="en-US"/>
                </a:defPPr>
                <a:lvl1pPr lvl="0" algn="ctr">
                  <a:defRPr sz="200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ONE 모바일고딕 Title" panose="00000500000000000000" pitchFamily="2" charset="-127"/>
                    <a:ea typeface="ONE 모바일고딕 Title" panose="00000500000000000000" pitchFamily="2" charset="-127"/>
                    <a:cs typeface="Pretendard SemiBold" panose="02000703000000020004" pitchFamily="2" charset="-127"/>
                  </a:defRPr>
                </a:lvl1pPr>
              </a:lstStyle>
              <a:p>
                <a:pPr algn="l"/>
                <a:endParaRPr lang="en-US" altLang="ko-KR" sz="1800" b="1" dirty="0">
                  <a:ln>
                    <a:solidFill>
                      <a:srgbClr val="307FE2">
                        <a:alpha val="0"/>
                      </a:srgbClr>
                    </a:solidFill>
                  </a:ln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endParaRP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F98964C-2E3D-01E6-4EFA-194EAD6EA89B}"/>
                  </a:ext>
                </a:extLst>
              </p:cNvPr>
              <p:cNvSpPr txBox="1"/>
              <p:nvPr/>
            </p:nvSpPr>
            <p:spPr>
              <a:xfrm>
                <a:off x="847934" y="1245617"/>
                <a:ext cx="260246" cy="25756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wrap="none" rtlCol="0" anchor="ctr" anchorCtr="0">
                <a:noAutofit/>
              </a:bodyPr>
              <a:lstStyle>
                <a:defPPr>
                  <a:defRPr lang="en-US"/>
                </a:defPPr>
                <a:lvl1pPr lvl="0" algn="ctr">
                  <a:defRPr sz="200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ONE 모바일고딕 Title" panose="00000500000000000000" pitchFamily="2" charset="-127"/>
                    <a:ea typeface="ONE 모바일고딕 Title" panose="00000500000000000000" pitchFamily="2" charset="-127"/>
                    <a:cs typeface="Pretendard SemiBold" panose="02000703000000020004" pitchFamily="2" charset="-127"/>
                  </a:defRPr>
                </a:lvl1pPr>
              </a:lstStyle>
              <a:p>
                <a:r>
                  <a:rPr lang="en-US" altLang="ko-KR" sz="1600" b="1" dirty="0">
                    <a:ln>
                      <a:solidFill>
                        <a:srgbClr val="307FE2">
                          <a:alpha val="0"/>
                        </a:srgbClr>
                      </a:solidFill>
                    </a:ln>
                    <a:solidFill>
                      <a:srgbClr val="307FE2"/>
                    </a:solidFill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1</a:t>
                </a: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99B5ABB-E900-583D-FB90-F442AA5DF911}"/>
                  </a:ext>
                </a:extLst>
              </p:cNvPr>
              <p:cNvSpPr txBox="1"/>
              <p:nvPr/>
            </p:nvSpPr>
            <p:spPr>
              <a:xfrm>
                <a:off x="1156592" y="1189733"/>
                <a:ext cx="76562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spcBef>
                    <a:spcPts val="340"/>
                  </a:spcBef>
                </a:pPr>
                <a:r>
                  <a:rPr lang="ko-KR" altLang="en-US" b="1" dirty="0">
                    <a:ln>
                      <a:solidFill>
                        <a:srgbClr val="307FE2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정부 차원 대응 전략</a:t>
                </a:r>
                <a:r>
                  <a:rPr lang="en-US" altLang="ko-KR" b="1" dirty="0">
                    <a:ln>
                      <a:solidFill>
                        <a:srgbClr val="307FE2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:   </a:t>
                </a:r>
                <a:r>
                  <a:rPr lang="ko-KR" altLang="en-US" b="1" dirty="0">
                    <a:ln>
                      <a:solidFill>
                        <a:srgbClr val="307FE2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추후 상세 협의 중요</a:t>
                </a:r>
                <a:r>
                  <a:rPr lang="en-US" altLang="ko-KR" b="1" dirty="0">
                    <a:ln>
                      <a:solidFill>
                        <a:srgbClr val="307FE2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: </a:t>
                </a:r>
                <a:r>
                  <a:rPr lang="ko-KR" altLang="en-US" b="1" dirty="0">
                    <a:ln>
                      <a:solidFill>
                        <a:srgbClr val="307FE2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투자액</a:t>
                </a:r>
                <a:r>
                  <a:rPr lang="en-US" altLang="ko-KR" b="1" dirty="0">
                    <a:ln>
                      <a:solidFill>
                        <a:srgbClr val="307FE2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, </a:t>
                </a:r>
                <a:r>
                  <a:rPr lang="ko-KR" altLang="en-US" b="1" dirty="0">
                    <a:ln>
                      <a:solidFill>
                        <a:srgbClr val="307FE2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방식</a:t>
                </a:r>
                <a:r>
                  <a:rPr lang="en-US" altLang="ko-KR" b="1" dirty="0">
                    <a:ln>
                      <a:solidFill>
                        <a:srgbClr val="307FE2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, </a:t>
                </a:r>
                <a:r>
                  <a:rPr lang="ko-KR" altLang="en-US" b="1" dirty="0">
                    <a:ln>
                      <a:solidFill>
                        <a:srgbClr val="307FE2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이익 배분 등 </a:t>
                </a:r>
                <a:endParaRPr lang="en-US" altLang="ko-KR" b="1" dirty="0">
                  <a:ln>
                    <a:solidFill>
                      <a:srgbClr val="307FE2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endParaRPr>
              </a:p>
            </p:txBody>
          </p:sp>
        </p:grp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753FE6B-6204-7B3D-8E81-8D562CB1AB8D}"/>
                </a:ext>
              </a:extLst>
            </p:cNvPr>
            <p:cNvSpPr txBox="1"/>
            <p:nvPr/>
          </p:nvSpPr>
          <p:spPr>
            <a:xfrm>
              <a:off x="749645" y="1932553"/>
              <a:ext cx="11077482" cy="8822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1" indent="144000" fontAlgn="base" latinLnBrk="1">
                <a:lnSpc>
                  <a:spcPct val="100000"/>
                </a:lnSpc>
                <a:spcBef>
                  <a:spcPts val="200"/>
                </a:spcBef>
                <a:spcAft>
                  <a:spcPct val="0"/>
                </a:spcAft>
                <a:buClr>
                  <a:srgbClr val="307FE2"/>
                </a:buClr>
                <a:buSzPct val="110000"/>
                <a:buFont typeface="맑은 고딕" panose="020B0503020000020004" pitchFamily="50" charset="-127"/>
                <a:buChar char="›"/>
                <a:tabLst>
                  <a:tab pos="354965" algn="l"/>
                  <a:tab pos="355600" algn="l"/>
                </a:tabLst>
                <a:defRPr/>
              </a:pPr>
              <a:r>
                <a:rPr kumimoji="1" lang="ko-KR" altLang="en-US" sz="1600" dirty="0">
                  <a:ln>
                    <a:solidFill>
                      <a:srgbClr val="307FE2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각종 </a:t>
              </a:r>
              <a:r>
                <a:rPr kumimoji="1" lang="en-US" altLang="ko-KR" sz="1600" dirty="0">
                  <a:ln>
                    <a:solidFill>
                      <a:srgbClr val="307FE2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(</a:t>
              </a:r>
              <a:r>
                <a:rPr kumimoji="1" lang="ko-KR" altLang="en-US" sz="1600" dirty="0">
                  <a:ln>
                    <a:solidFill>
                      <a:srgbClr val="307FE2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비</a:t>
              </a:r>
              <a:r>
                <a:rPr kumimoji="1" lang="en-US" altLang="ko-KR" sz="1600" dirty="0">
                  <a:ln>
                    <a:solidFill>
                      <a:srgbClr val="307FE2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) </a:t>
              </a:r>
              <a:r>
                <a:rPr kumimoji="1" lang="ko-KR" altLang="en-US" sz="1600" dirty="0">
                  <a:ln>
                    <a:solidFill>
                      <a:srgbClr val="307FE2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관세 장벽 협의</a:t>
              </a:r>
              <a:r>
                <a:rPr kumimoji="1" lang="en-US" altLang="ko-KR" sz="1600" dirty="0">
                  <a:ln>
                    <a:solidFill>
                      <a:srgbClr val="307FE2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,  </a:t>
              </a:r>
              <a:r>
                <a:rPr kumimoji="1" lang="ko-KR" altLang="en-US" sz="1600" dirty="0">
                  <a:ln>
                    <a:solidFill>
                      <a:srgbClr val="307FE2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소고기 연령</a:t>
              </a:r>
              <a:r>
                <a:rPr kumimoji="1" lang="en-US" altLang="ko-KR" sz="1600" dirty="0">
                  <a:ln>
                    <a:solidFill>
                      <a:srgbClr val="307FE2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;  </a:t>
              </a:r>
              <a:r>
                <a:rPr kumimoji="1" lang="ko-KR" altLang="en-US" sz="1600" dirty="0">
                  <a:ln>
                    <a:solidFill>
                      <a:srgbClr val="307FE2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쌀 수입관세</a:t>
              </a:r>
              <a:r>
                <a:rPr kumimoji="1" lang="en-US" altLang="ko-KR" sz="1600" dirty="0">
                  <a:ln>
                    <a:solidFill>
                      <a:srgbClr val="307FE2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; </a:t>
              </a:r>
              <a:r>
                <a:rPr kumimoji="1" lang="ko-KR" altLang="en-US" sz="1600" dirty="0">
                  <a:ln>
                    <a:solidFill>
                      <a:srgbClr val="307FE2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법인</a:t>
              </a:r>
              <a:r>
                <a:rPr kumimoji="1" lang="en-US" altLang="ko-KR" sz="1600" dirty="0">
                  <a:ln>
                    <a:solidFill>
                      <a:srgbClr val="307FE2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CEO</a:t>
              </a:r>
              <a:r>
                <a:rPr kumimoji="1" lang="ko-KR" altLang="en-US" sz="1600" dirty="0">
                  <a:ln>
                    <a:solidFill>
                      <a:srgbClr val="307FE2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형사 처벌</a:t>
              </a:r>
              <a:r>
                <a:rPr kumimoji="1" lang="en-US" altLang="ko-KR" sz="1600" dirty="0">
                  <a:ln>
                    <a:solidFill>
                      <a:srgbClr val="307FE2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; </a:t>
              </a:r>
              <a:r>
                <a:rPr kumimoji="1" lang="ko-KR" altLang="en-US" sz="1600" dirty="0">
                  <a:ln>
                    <a:solidFill>
                      <a:srgbClr val="307FE2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망 사용료 서비스 시장 추가 개방 등등</a:t>
              </a:r>
              <a:endParaRPr kumimoji="1" lang="en-US" altLang="ko-KR" sz="1600" dirty="0">
                <a:ln>
                  <a:solidFill>
                    <a:srgbClr val="307FE2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  <a:p>
              <a:pPr marL="0" lvl="1" indent="144000" fontAlgn="base" latinLnBrk="1">
                <a:spcBef>
                  <a:spcPts val="200"/>
                </a:spcBef>
                <a:spcAft>
                  <a:spcPct val="0"/>
                </a:spcAft>
                <a:buClr>
                  <a:srgbClr val="307FE2"/>
                </a:buClr>
                <a:buSzPct val="110000"/>
                <a:buFont typeface="맑은 고딕" panose="020B0503020000020004" pitchFamily="50" charset="-127"/>
                <a:buChar char="›"/>
                <a:tabLst>
                  <a:tab pos="354965" algn="l"/>
                  <a:tab pos="355600" algn="l"/>
                </a:tabLst>
                <a:defRPr/>
              </a:pPr>
              <a:r>
                <a:rPr kumimoji="1" lang="ko-KR" altLang="en-US" sz="1600" dirty="0">
                  <a:ln>
                    <a:solidFill>
                      <a:srgbClr val="307FE2">
                        <a:alpha val="0"/>
                      </a:srgb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대내</a:t>
              </a:r>
              <a:r>
                <a:rPr kumimoji="1" lang="en-US" altLang="ko-KR" sz="1600" dirty="0">
                  <a:ln>
                    <a:solidFill>
                      <a:srgbClr val="307FE2">
                        <a:alpha val="0"/>
                      </a:srgb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: </a:t>
              </a:r>
              <a:r>
                <a:rPr kumimoji="1" lang="ko-KR" altLang="en-US" sz="1600" dirty="0">
                  <a:ln>
                    <a:solidFill>
                      <a:srgbClr val="307FE2">
                        <a:alpha val="0"/>
                      </a:srgb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각종 금융 및 기타 지원</a:t>
              </a:r>
              <a:r>
                <a:rPr kumimoji="1" lang="en-US" altLang="ko-KR" sz="1600" dirty="0">
                  <a:ln>
                    <a:solidFill>
                      <a:srgbClr val="307FE2">
                        <a:alpha val="0"/>
                      </a:srgb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; </a:t>
              </a:r>
              <a:r>
                <a:rPr kumimoji="1" lang="ko-KR" altLang="en-US" sz="1600" dirty="0">
                  <a:ln>
                    <a:solidFill>
                      <a:srgbClr val="307FE2">
                        <a:alpha val="0"/>
                      </a:srgb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단기적으로 평가 절하 더 용인필요</a:t>
              </a:r>
              <a:r>
                <a:rPr kumimoji="1" lang="en-US" altLang="ko-KR" sz="1600" dirty="0">
                  <a:ln>
                    <a:solidFill>
                      <a:srgbClr val="307FE2">
                        <a:alpha val="0"/>
                      </a:srgb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? </a:t>
              </a:r>
              <a:endParaRPr kumimoji="1" lang="en-US" altLang="ko-KR" sz="1600" dirty="0">
                <a:ln>
                  <a:solidFill>
                    <a:srgbClr val="307FE2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  <a:p>
              <a:pPr marL="0" lvl="1" indent="144000" fontAlgn="base" latinLnBrk="1">
                <a:lnSpc>
                  <a:spcPct val="100000"/>
                </a:lnSpc>
                <a:spcBef>
                  <a:spcPts val="200"/>
                </a:spcBef>
                <a:spcAft>
                  <a:spcPct val="0"/>
                </a:spcAft>
                <a:buClr>
                  <a:srgbClr val="307FE2"/>
                </a:buClr>
                <a:buSzPct val="110000"/>
                <a:buFont typeface="맑은 고딕" panose="020B0503020000020004" pitchFamily="50" charset="-127"/>
                <a:buChar char="›"/>
                <a:tabLst>
                  <a:tab pos="354965" algn="l"/>
                  <a:tab pos="355600" algn="l"/>
                </a:tabLst>
                <a:defRPr/>
              </a:pPr>
              <a:endParaRPr kumimoji="1" lang="en-US" altLang="ko-KR" sz="1600" dirty="0">
                <a:ln>
                  <a:solidFill>
                    <a:srgbClr val="307FE2">
                      <a:alpha val="0"/>
                    </a:srgb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A03C82BC-8C75-7436-0CFD-AC795801ADC8}"/>
              </a:ext>
            </a:extLst>
          </p:cNvPr>
          <p:cNvGrpSpPr/>
          <p:nvPr/>
        </p:nvGrpSpPr>
        <p:grpSpPr>
          <a:xfrm>
            <a:off x="785562" y="2159206"/>
            <a:ext cx="10692709" cy="1351631"/>
            <a:chOff x="749647" y="1541310"/>
            <a:chExt cx="10692709" cy="1351631"/>
          </a:xfrm>
        </p:grpSpPr>
        <p:grpSp>
          <p:nvGrpSpPr>
            <p:cNvPr id="19" name="그룹 18">
              <a:extLst>
                <a:ext uri="{FF2B5EF4-FFF2-40B4-BE49-F238E27FC236}">
                  <a16:creationId xmlns:a16="http://schemas.microsoft.com/office/drawing/2014/main" id="{C0E5310A-050B-DC5B-8CCC-28DB755EE6BB}"/>
                </a:ext>
              </a:extLst>
            </p:cNvPr>
            <p:cNvGrpSpPr/>
            <p:nvPr/>
          </p:nvGrpSpPr>
          <p:grpSpPr>
            <a:xfrm>
              <a:off x="749647" y="1541310"/>
              <a:ext cx="10692708" cy="413155"/>
              <a:chOff x="749647" y="1167822"/>
              <a:chExt cx="10692708" cy="413155"/>
            </a:xfrm>
          </p:grpSpPr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9B7B2E37-112D-02B7-EC20-75276E95C1C0}"/>
                  </a:ext>
                </a:extLst>
              </p:cNvPr>
              <p:cNvSpPr txBox="1"/>
              <p:nvPr/>
            </p:nvSpPr>
            <p:spPr>
              <a:xfrm>
                <a:off x="749647" y="1167822"/>
                <a:ext cx="10692708" cy="413155"/>
              </a:xfrm>
              <a:prstGeom prst="rect">
                <a:avLst/>
              </a:prstGeom>
              <a:solidFill>
                <a:srgbClr val="307FE2"/>
              </a:solidFill>
              <a:ln>
                <a:solidFill>
                  <a:srgbClr val="307FE2"/>
                </a:solidFill>
              </a:ln>
            </p:spPr>
            <p:txBody>
              <a:bodyPr wrap="none" lIns="468000" rtlCol="0" anchor="ctr" anchorCtr="0">
                <a:noAutofit/>
              </a:bodyPr>
              <a:lstStyle>
                <a:defPPr>
                  <a:defRPr lang="en-US"/>
                </a:defPPr>
                <a:lvl1pPr lvl="0" algn="ctr">
                  <a:defRPr sz="200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ONE 모바일고딕 Title" panose="00000500000000000000" pitchFamily="2" charset="-127"/>
                    <a:ea typeface="ONE 모바일고딕 Title" panose="00000500000000000000" pitchFamily="2" charset="-127"/>
                    <a:cs typeface="Pretendard SemiBold" panose="02000703000000020004" pitchFamily="2" charset="-127"/>
                  </a:defRPr>
                </a:lvl1pPr>
              </a:lstStyle>
              <a:p>
                <a:pPr algn="l"/>
                <a:endParaRPr lang="en-US" altLang="ko-KR" sz="1800" b="1" dirty="0">
                  <a:ln>
                    <a:solidFill>
                      <a:srgbClr val="307FE2">
                        <a:alpha val="0"/>
                      </a:srgbClr>
                    </a:solidFill>
                  </a:ln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endParaRP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CB012EF9-F306-F252-3A14-CA20B172E8C7}"/>
                  </a:ext>
                </a:extLst>
              </p:cNvPr>
              <p:cNvSpPr txBox="1"/>
              <p:nvPr/>
            </p:nvSpPr>
            <p:spPr>
              <a:xfrm>
                <a:off x="847934" y="1245617"/>
                <a:ext cx="260246" cy="25756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wrap="none" rtlCol="0" anchor="ctr" anchorCtr="0">
                <a:noAutofit/>
              </a:bodyPr>
              <a:lstStyle>
                <a:defPPr>
                  <a:defRPr lang="en-US"/>
                </a:defPPr>
                <a:lvl1pPr lvl="0" algn="ctr">
                  <a:defRPr sz="200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ONE 모바일고딕 Title" panose="00000500000000000000" pitchFamily="2" charset="-127"/>
                    <a:ea typeface="ONE 모바일고딕 Title" panose="00000500000000000000" pitchFamily="2" charset="-127"/>
                    <a:cs typeface="Pretendard SemiBold" panose="02000703000000020004" pitchFamily="2" charset="-127"/>
                  </a:defRPr>
                </a:lvl1pPr>
              </a:lstStyle>
              <a:p>
                <a:r>
                  <a:rPr lang="en-US" altLang="ko-KR" sz="1600" b="1" dirty="0">
                    <a:ln>
                      <a:solidFill>
                        <a:srgbClr val="307FE2">
                          <a:alpha val="0"/>
                        </a:srgbClr>
                      </a:solidFill>
                    </a:ln>
                    <a:solidFill>
                      <a:srgbClr val="307FE2"/>
                    </a:solidFill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2</a:t>
                </a: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FAA60FA-767B-91B1-AE64-55F913EBF19D}"/>
                  </a:ext>
                </a:extLst>
              </p:cNvPr>
              <p:cNvSpPr txBox="1"/>
              <p:nvPr/>
            </p:nvSpPr>
            <p:spPr>
              <a:xfrm>
                <a:off x="1156592" y="1189733"/>
                <a:ext cx="974657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indent="0">
                  <a:lnSpc>
                    <a:spcPct val="100000"/>
                  </a:lnSpc>
                  <a:spcBef>
                    <a:spcPts val="340"/>
                  </a:spcBef>
                  <a:buNone/>
                </a:pPr>
                <a:r>
                  <a:rPr lang="ko-KR" altLang="en-US" b="1" dirty="0">
                    <a:ln>
                      <a:solidFill>
                        <a:srgbClr val="307FE2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국민 경제와 기업 차원</a:t>
                </a:r>
                <a:r>
                  <a:rPr lang="en-US" altLang="ko-KR" b="1" dirty="0">
                    <a:ln>
                      <a:solidFill>
                        <a:srgbClr val="307FE2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:   ( </a:t>
                </a:r>
                <a:r>
                  <a:rPr lang="ko-KR" altLang="en-US" b="1" dirty="0">
                    <a:ln>
                      <a:solidFill>
                        <a:srgbClr val="307FE2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생산입지</a:t>
                </a:r>
                <a:r>
                  <a:rPr lang="en-US" altLang="ko-KR" b="1" dirty="0">
                    <a:ln>
                      <a:solidFill>
                        <a:srgbClr val="307FE2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) </a:t>
                </a:r>
                <a:r>
                  <a:rPr lang="ko-KR" altLang="en-US" b="1" dirty="0">
                    <a:ln>
                      <a:solidFill>
                        <a:srgbClr val="307FE2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차이나 플러스 원 </a:t>
                </a:r>
                <a:r>
                  <a:rPr lang="en-US" altLang="ko-KR" b="1" dirty="0">
                    <a:ln>
                      <a:solidFill>
                        <a:srgbClr val="307FE2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-&gt; (</a:t>
                </a:r>
                <a:r>
                  <a:rPr lang="ko-KR" altLang="en-US" b="1" dirty="0">
                    <a:ln>
                      <a:solidFill>
                        <a:srgbClr val="307FE2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시장</a:t>
                </a:r>
                <a:r>
                  <a:rPr lang="en-US" altLang="ko-KR" b="1" dirty="0">
                    <a:ln>
                      <a:solidFill>
                        <a:srgbClr val="307FE2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) US</a:t>
                </a:r>
                <a:r>
                  <a:rPr lang="ko-KR" altLang="en-US" b="1" dirty="0">
                    <a:ln>
                      <a:solidFill>
                        <a:srgbClr val="307FE2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 </a:t>
                </a:r>
                <a:r>
                  <a:rPr lang="en-US" altLang="ko-KR" b="1" dirty="0">
                    <a:ln>
                      <a:solidFill>
                        <a:srgbClr val="307FE2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plus one ; minus US </a:t>
                </a:r>
                <a:r>
                  <a:rPr lang="ko-KR" altLang="en-US" b="1" dirty="0">
                    <a:ln>
                      <a:solidFill>
                        <a:srgbClr val="307FE2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 </a:t>
                </a:r>
                <a:endParaRPr lang="en-US" altLang="ko-KR" b="1" dirty="0">
                  <a:ln>
                    <a:solidFill>
                      <a:srgbClr val="307FE2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endParaRPr>
              </a:p>
            </p:txBody>
          </p:sp>
        </p:grp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8C502C9-7882-A753-0223-6F1CE6451BFA}"/>
                </a:ext>
              </a:extLst>
            </p:cNvPr>
            <p:cNvSpPr txBox="1"/>
            <p:nvPr/>
          </p:nvSpPr>
          <p:spPr>
            <a:xfrm>
              <a:off x="749648" y="2010648"/>
              <a:ext cx="10692708" cy="8822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1" indent="144000" fontAlgn="base" latinLnBrk="1">
                <a:spcBef>
                  <a:spcPts val="200"/>
                </a:spcBef>
                <a:spcAft>
                  <a:spcPct val="0"/>
                </a:spcAft>
                <a:buClr>
                  <a:srgbClr val="307FE2"/>
                </a:buClr>
                <a:buSzPct val="110000"/>
                <a:buFont typeface="맑은 고딕" panose="020B0503020000020004" pitchFamily="50" charset="-127"/>
                <a:buChar char="›"/>
                <a:tabLst>
                  <a:tab pos="354965" algn="l"/>
                  <a:tab pos="355600" algn="l"/>
                </a:tabLst>
                <a:defRPr/>
              </a:pPr>
              <a:r>
                <a:rPr lang="en-US" altLang="ko-KR" sz="1600" dirty="0"/>
                <a:t>1</a:t>
              </a:r>
              <a:r>
                <a:rPr lang="ko-KR" altLang="en-US" sz="1600" dirty="0"/>
                <a:t>기와 달리</a:t>
              </a:r>
              <a:r>
                <a:rPr lang="en-US" altLang="ko-KR" sz="1600" dirty="0"/>
                <a:t>, </a:t>
              </a:r>
              <a:r>
                <a:rPr lang="ko-KR" altLang="en-US" sz="1600" dirty="0"/>
                <a:t>한국의 대미 수출 감소</a:t>
              </a:r>
              <a:r>
                <a:rPr lang="en-US" altLang="ko-KR" sz="1600" dirty="0"/>
                <a:t> + </a:t>
              </a:r>
              <a:r>
                <a:rPr lang="ko-KR" altLang="en-US" sz="1600" dirty="0"/>
                <a:t>재미 한국 생산 증가 </a:t>
              </a:r>
              <a:r>
                <a:rPr lang="en-US" altLang="ko-KR" sz="1600" dirty="0"/>
                <a:t>-&gt;</a:t>
              </a:r>
              <a:r>
                <a:rPr lang="ko-KR" altLang="en-US" sz="1600" dirty="0" err="1"/>
                <a:t>미국발</a:t>
              </a:r>
              <a:r>
                <a:rPr lang="ko-KR" altLang="en-US" sz="1600" dirty="0"/>
                <a:t> 공동화</a:t>
              </a:r>
              <a:r>
                <a:rPr lang="en-US" altLang="ko-KR" sz="1600" dirty="0"/>
                <a:t>   </a:t>
              </a:r>
              <a:r>
                <a:rPr lang="ko-KR" altLang="en-US" sz="1600" dirty="0"/>
                <a:t> </a:t>
              </a:r>
              <a:endParaRPr lang="en-US" altLang="ko-KR" sz="1600" dirty="0"/>
            </a:p>
            <a:p>
              <a:pPr marL="0" lvl="1" indent="144000" fontAlgn="base" latinLnBrk="1">
                <a:spcBef>
                  <a:spcPts val="200"/>
                </a:spcBef>
                <a:spcAft>
                  <a:spcPct val="0"/>
                </a:spcAft>
                <a:buClr>
                  <a:srgbClr val="307FE2"/>
                </a:buClr>
                <a:buSzPct val="110000"/>
                <a:buFont typeface="맑은 고딕" panose="020B0503020000020004" pitchFamily="50" charset="-127"/>
                <a:buChar char="›"/>
                <a:tabLst>
                  <a:tab pos="354965" algn="l"/>
                  <a:tab pos="355600" algn="l"/>
                </a:tabLst>
                <a:defRPr/>
              </a:pPr>
              <a:r>
                <a:rPr kumimoji="1" lang="ko-KR" altLang="en-US" sz="1600" dirty="0">
                  <a:ln>
                    <a:solidFill>
                      <a:srgbClr val="307FE2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비 미국 시장</a:t>
              </a:r>
              <a:r>
                <a:rPr kumimoji="1" lang="en-US" altLang="ko-KR" sz="1600" dirty="0">
                  <a:ln>
                    <a:solidFill>
                      <a:srgbClr val="307FE2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, </a:t>
              </a:r>
              <a:r>
                <a:rPr kumimoji="1" lang="ko-KR" altLang="en-US" sz="1600" dirty="0">
                  <a:ln>
                    <a:solidFill>
                      <a:srgbClr val="307FE2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특히 유럽시장 중요</a:t>
              </a:r>
              <a:r>
                <a:rPr kumimoji="1" lang="en-US" altLang="ko-KR" sz="1600" dirty="0">
                  <a:ln>
                    <a:solidFill>
                      <a:srgbClr val="307FE2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: </a:t>
              </a:r>
              <a:r>
                <a:rPr kumimoji="1" lang="ko-KR" altLang="en-US" sz="1600" dirty="0">
                  <a:ln>
                    <a:solidFill>
                      <a:srgbClr val="307FE2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한</a:t>
              </a:r>
              <a:r>
                <a:rPr kumimoji="1" lang="en-US" altLang="ko-KR" sz="1600" dirty="0">
                  <a:ln>
                    <a:solidFill>
                      <a:srgbClr val="307FE2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-EU</a:t>
              </a:r>
              <a:r>
                <a:rPr kumimoji="1" lang="ko-KR" altLang="en-US" sz="1600" dirty="0">
                  <a:ln>
                    <a:solidFill>
                      <a:srgbClr val="307FE2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 </a:t>
              </a:r>
              <a:r>
                <a:rPr kumimoji="1" lang="en-US" altLang="ko-KR" sz="1600" dirty="0">
                  <a:ln>
                    <a:solidFill>
                      <a:srgbClr val="307FE2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FTA</a:t>
              </a:r>
              <a:r>
                <a:rPr kumimoji="1" lang="ko-KR" altLang="en-US" sz="1600" dirty="0">
                  <a:ln>
                    <a:solidFill>
                      <a:srgbClr val="307FE2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 활용</a:t>
              </a:r>
              <a:r>
                <a:rPr kumimoji="1" lang="en-US" altLang="ko-KR" sz="1600" dirty="0">
                  <a:ln>
                    <a:solidFill>
                      <a:srgbClr val="307FE2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; </a:t>
              </a:r>
              <a:r>
                <a:rPr kumimoji="1" lang="ko-KR" altLang="en-US" sz="1600" dirty="0">
                  <a:ln>
                    <a:solidFill>
                      <a:srgbClr val="307FE2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중국시장 재 활용</a:t>
              </a:r>
              <a:endParaRPr kumimoji="1" lang="en-US" altLang="ko-KR" sz="1600" dirty="0">
                <a:ln>
                  <a:solidFill>
                    <a:srgbClr val="307FE2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  <a:p>
              <a:pPr marL="0" lvl="1" indent="144000" fontAlgn="base" latinLnBrk="1">
                <a:spcBef>
                  <a:spcPts val="200"/>
                </a:spcBef>
                <a:spcAft>
                  <a:spcPct val="0"/>
                </a:spcAft>
                <a:buClr>
                  <a:srgbClr val="307FE2"/>
                </a:buClr>
                <a:buSzPct val="110000"/>
                <a:buFont typeface="맑은 고딕" panose="020B0503020000020004" pitchFamily="50" charset="-127"/>
                <a:buChar char="›"/>
                <a:tabLst>
                  <a:tab pos="354965" algn="l"/>
                  <a:tab pos="355600" algn="l"/>
                </a:tabLst>
                <a:defRPr/>
              </a:pPr>
              <a:r>
                <a:rPr kumimoji="1" lang="ko-KR" altLang="en-US" sz="1600" dirty="0">
                  <a:ln>
                    <a:solidFill>
                      <a:srgbClr val="307FE2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국내로의 </a:t>
              </a:r>
              <a:r>
                <a:rPr kumimoji="1" lang="ko-KR" altLang="en-US" sz="1600" dirty="0" err="1">
                  <a:ln>
                    <a:solidFill>
                      <a:srgbClr val="307FE2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리쇼어링</a:t>
              </a:r>
              <a:r>
                <a:rPr kumimoji="1" lang="en-US" altLang="ko-KR" sz="1600" dirty="0">
                  <a:ln>
                    <a:solidFill>
                      <a:srgbClr val="307FE2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: </a:t>
              </a:r>
              <a:r>
                <a:rPr kumimoji="1" lang="ko-KR" altLang="en-US" sz="1600" dirty="0" err="1">
                  <a:ln>
                    <a:solidFill>
                      <a:srgbClr val="307FE2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대한국</a:t>
              </a:r>
              <a:r>
                <a:rPr kumimoji="1" lang="ko-KR" altLang="en-US" sz="1600" dirty="0">
                  <a:ln>
                    <a:solidFill>
                      <a:srgbClr val="307FE2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 관세가 대 중</a:t>
              </a:r>
              <a:r>
                <a:rPr kumimoji="1" lang="en-US" altLang="ko-KR" sz="1600" dirty="0">
                  <a:ln>
                    <a:solidFill>
                      <a:srgbClr val="307FE2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, </a:t>
              </a:r>
              <a:r>
                <a:rPr kumimoji="1" lang="ko-KR" altLang="en-US" sz="1600" dirty="0">
                  <a:ln>
                    <a:solidFill>
                      <a:srgbClr val="307FE2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동남아 보다 낮음</a:t>
              </a:r>
              <a:r>
                <a:rPr kumimoji="1" lang="en-US" altLang="ko-KR" sz="1600" dirty="0">
                  <a:ln>
                    <a:solidFill>
                      <a:srgbClr val="307FE2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;</a:t>
              </a:r>
            </a:p>
          </p:txBody>
        </p:sp>
      </p:grp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EC1105C9-521C-8258-8A8B-FEC97600E96D}"/>
              </a:ext>
            </a:extLst>
          </p:cNvPr>
          <p:cNvGrpSpPr/>
          <p:nvPr/>
        </p:nvGrpSpPr>
        <p:grpSpPr>
          <a:xfrm>
            <a:off x="731239" y="3583325"/>
            <a:ext cx="10747031" cy="1029571"/>
            <a:chOff x="749647" y="1541310"/>
            <a:chExt cx="10692709" cy="1152858"/>
          </a:xfrm>
        </p:grpSpPr>
        <p:grpSp>
          <p:nvGrpSpPr>
            <p:cNvPr id="25" name="그룹 24">
              <a:extLst>
                <a:ext uri="{FF2B5EF4-FFF2-40B4-BE49-F238E27FC236}">
                  <a16:creationId xmlns:a16="http://schemas.microsoft.com/office/drawing/2014/main" id="{D304E7CE-CB27-6C95-11B0-128F0C118EE1}"/>
                </a:ext>
              </a:extLst>
            </p:cNvPr>
            <p:cNvGrpSpPr/>
            <p:nvPr/>
          </p:nvGrpSpPr>
          <p:grpSpPr>
            <a:xfrm>
              <a:off x="749647" y="1541310"/>
              <a:ext cx="10692708" cy="435469"/>
              <a:chOff x="749647" y="1167822"/>
              <a:chExt cx="10692708" cy="435469"/>
            </a:xfrm>
          </p:grpSpPr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8B6A42E4-F95F-BA65-8062-5F57126E1234}"/>
                  </a:ext>
                </a:extLst>
              </p:cNvPr>
              <p:cNvSpPr txBox="1"/>
              <p:nvPr/>
            </p:nvSpPr>
            <p:spPr>
              <a:xfrm>
                <a:off x="749647" y="1167822"/>
                <a:ext cx="10692708" cy="413155"/>
              </a:xfrm>
              <a:prstGeom prst="rect">
                <a:avLst/>
              </a:prstGeom>
              <a:solidFill>
                <a:srgbClr val="307FE2"/>
              </a:solidFill>
              <a:ln>
                <a:solidFill>
                  <a:srgbClr val="307FE2"/>
                </a:solidFill>
              </a:ln>
            </p:spPr>
            <p:txBody>
              <a:bodyPr wrap="none" lIns="468000" rtlCol="0" anchor="ctr" anchorCtr="0">
                <a:noAutofit/>
              </a:bodyPr>
              <a:lstStyle>
                <a:defPPr>
                  <a:defRPr lang="en-US"/>
                </a:defPPr>
                <a:lvl1pPr lvl="0" algn="ctr">
                  <a:defRPr sz="200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ONE 모바일고딕 Title" panose="00000500000000000000" pitchFamily="2" charset="-127"/>
                    <a:ea typeface="ONE 모바일고딕 Title" panose="00000500000000000000" pitchFamily="2" charset="-127"/>
                    <a:cs typeface="Pretendard SemiBold" panose="02000703000000020004" pitchFamily="2" charset="-127"/>
                  </a:defRPr>
                </a:lvl1pPr>
              </a:lstStyle>
              <a:p>
                <a:pPr algn="l"/>
                <a:endParaRPr lang="en-US" altLang="ko-KR" sz="1800" b="1" dirty="0">
                  <a:ln>
                    <a:solidFill>
                      <a:srgbClr val="307FE2">
                        <a:alpha val="0"/>
                      </a:srgbClr>
                    </a:solidFill>
                  </a:ln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endParaRP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0318B78A-C51B-F21E-1B34-0B9C58E33BC5}"/>
                  </a:ext>
                </a:extLst>
              </p:cNvPr>
              <p:cNvSpPr txBox="1"/>
              <p:nvPr/>
            </p:nvSpPr>
            <p:spPr>
              <a:xfrm>
                <a:off x="847934" y="1245617"/>
                <a:ext cx="260246" cy="25756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wrap="none" rtlCol="0" anchor="ctr" anchorCtr="0">
                <a:noAutofit/>
              </a:bodyPr>
              <a:lstStyle>
                <a:defPPr>
                  <a:defRPr lang="en-US"/>
                </a:defPPr>
                <a:lvl1pPr lvl="0" algn="ctr">
                  <a:defRPr sz="200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ONE 모바일고딕 Title" panose="00000500000000000000" pitchFamily="2" charset="-127"/>
                    <a:ea typeface="ONE 모바일고딕 Title" panose="00000500000000000000" pitchFamily="2" charset="-127"/>
                    <a:cs typeface="Pretendard SemiBold" panose="02000703000000020004" pitchFamily="2" charset="-127"/>
                  </a:defRPr>
                </a:lvl1pPr>
              </a:lstStyle>
              <a:p>
                <a:r>
                  <a:rPr lang="en-US" altLang="ko-KR" sz="1600" b="1" dirty="0">
                    <a:ln>
                      <a:solidFill>
                        <a:srgbClr val="307FE2">
                          <a:alpha val="0"/>
                        </a:srgbClr>
                      </a:solidFill>
                    </a:ln>
                    <a:solidFill>
                      <a:srgbClr val="307FE2"/>
                    </a:solidFill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3</a:t>
                </a: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62830AAB-0105-EE36-750C-1AAA3DB5A8CE}"/>
                  </a:ext>
                </a:extLst>
              </p:cNvPr>
              <p:cNvSpPr txBox="1"/>
              <p:nvPr/>
            </p:nvSpPr>
            <p:spPr>
              <a:xfrm>
                <a:off x="1156592" y="1189733"/>
                <a:ext cx="9608000" cy="41355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spcBef>
                    <a:spcPts val="340"/>
                  </a:spcBef>
                </a:pPr>
                <a:r>
                  <a:rPr lang="ko-KR" altLang="en-US" b="1" dirty="0">
                    <a:ln>
                      <a:solidFill>
                        <a:srgbClr val="307FE2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기업 차원 </a:t>
                </a:r>
                <a:r>
                  <a:rPr lang="en-US" altLang="ko-KR" b="1" dirty="0">
                    <a:ln>
                      <a:solidFill>
                        <a:srgbClr val="307FE2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1:  </a:t>
                </a:r>
                <a:r>
                  <a:rPr lang="ko-KR" altLang="en-US" b="1" dirty="0">
                    <a:ln>
                      <a:solidFill>
                        <a:srgbClr val="307FE2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단</a:t>
                </a:r>
                <a:r>
                  <a:rPr lang="en-US" altLang="ko-KR" b="1" dirty="0">
                    <a:ln>
                      <a:solidFill>
                        <a:srgbClr val="307FE2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/</a:t>
                </a:r>
                <a:r>
                  <a:rPr lang="ko-KR" altLang="en-US" b="1" dirty="0">
                    <a:ln>
                      <a:solidFill>
                        <a:srgbClr val="307FE2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중</a:t>
                </a:r>
                <a:r>
                  <a:rPr lang="en-US" altLang="ko-KR" b="1" dirty="0">
                    <a:ln>
                      <a:solidFill>
                        <a:srgbClr val="307FE2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/</a:t>
                </a:r>
                <a:r>
                  <a:rPr lang="ko-KR" altLang="en-US" b="1" dirty="0">
                    <a:ln>
                      <a:solidFill>
                        <a:srgbClr val="307FE2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장기 공급망 재편</a:t>
                </a:r>
                <a:r>
                  <a:rPr lang="en-US" altLang="ko-KR" b="1" dirty="0">
                    <a:ln>
                      <a:solidFill>
                        <a:srgbClr val="307FE2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/</a:t>
                </a:r>
                <a:r>
                  <a:rPr lang="ko-KR" altLang="en-US" b="1" dirty="0">
                    <a:ln>
                      <a:solidFill>
                        <a:srgbClr val="307FE2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재조정</a:t>
                </a:r>
                <a:r>
                  <a:rPr lang="en-US" altLang="ko-KR" b="1" dirty="0">
                    <a:ln>
                      <a:solidFill>
                        <a:srgbClr val="307FE2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: </a:t>
                </a:r>
                <a:r>
                  <a:rPr lang="ko-KR" altLang="en-US" b="1" dirty="0">
                    <a:ln>
                      <a:solidFill>
                        <a:srgbClr val="307FE2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화두</a:t>
                </a:r>
                <a:r>
                  <a:rPr lang="en-US" altLang="ko-KR" b="1" dirty="0">
                    <a:ln>
                      <a:solidFill>
                        <a:srgbClr val="307FE2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= </a:t>
                </a:r>
                <a:r>
                  <a:rPr lang="ko-KR" altLang="en-US" b="1" dirty="0">
                    <a:ln>
                      <a:solidFill>
                        <a:srgbClr val="307FE2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미국 시장용을 어디에서 </a:t>
                </a:r>
                <a:r>
                  <a:rPr lang="ko-KR" altLang="en-US" b="1" dirty="0" err="1">
                    <a:ln>
                      <a:solidFill>
                        <a:srgbClr val="307FE2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생산할것인가</a:t>
                </a:r>
                <a:endParaRPr lang="en-US" altLang="ko-KR" b="1" dirty="0">
                  <a:ln>
                    <a:solidFill>
                      <a:srgbClr val="307FE2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endParaRPr>
              </a:p>
            </p:txBody>
          </p:sp>
        </p:grp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129E706-21FD-F5CE-AA3C-A7BF4A0066FD}"/>
                </a:ext>
              </a:extLst>
            </p:cNvPr>
            <p:cNvSpPr txBox="1"/>
            <p:nvPr/>
          </p:nvSpPr>
          <p:spPr>
            <a:xfrm>
              <a:off x="749648" y="2010648"/>
              <a:ext cx="10692708" cy="6835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1" indent="144000" fontAlgn="base" latinLnBrk="1">
                <a:spcBef>
                  <a:spcPts val="200"/>
                </a:spcBef>
                <a:spcAft>
                  <a:spcPct val="0"/>
                </a:spcAft>
                <a:buClr>
                  <a:srgbClr val="307FE2"/>
                </a:buClr>
                <a:buSzPct val="110000"/>
                <a:buFont typeface="맑은 고딕" panose="020B0503020000020004" pitchFamily="50" charset="-127"/>
                <a:buChar char="›"/>
                <a:tabLst>
                  <a:tab pos="354965" algn="l"/>
                  <a:tab pos="355600" algn="l"/>
                </a:tabLst>
                <a:defRPr/>
              </a:pPr>
              <a:r>
                <a:rPr kumimoji="1" lang="ko-KR" altLang="en-US" sz="1600" dirty="0">
                  <a:ln>
                    <a:solidFill>
                      <a:srgbClr val="307FE2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현재로서</a:t>
              </a:r>
              <a:r>
                <a:rPr kumimoji="1" lang="en-US" altLang="ko-KR" sz="1600" dirty="0">
                  <a:ln>
                    <a:solidFill>
                      <a:srgbClr val="307FE2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, </a:t>
              </a:r>
              <a:r>
                <a:rPr kumimoji="1" lang="ko-KR" altLang="en-US" sz="1600" dirty="0">
                  <a:ln>
                    <a:solidFill>
                      <a:srgbClr val="307FE2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동남아 생산은 유럽으로</a:t>
              </a:r>
              <a:r>
                <a:rPr kumimoji="1" lang="en-US" altLang="ko-KR" sz="1600" dirty="0">
                  <a:ln>
                    <a:solidFill>
                      <a:srgbClr val="307FE2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, </a:t>
              </a:r>
              <a:r>
                <a:rPr kumimoji="1" lang="ko-KR" altLang="en-US" sz="1600" dirty="0">
                  <a:ln>
                    <a:solidFill>
                      <a:srgbClr val="307FE2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멕시코</a:t>
              </a:r>
              <a:r>
                <a:rPr kumimoji="1" lang="en-US" altLang="ko-KR" sz="1600" dirty="0">
                  <a:ln>
                    <a:solidFill>
                      <a:srgbClr val="307FE2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/</a:t>
              </a:r>
              <a:r>
                <a:rPr kumimoji="1" lang="ko-KR" altLang="en-US" sz="1600" dirty="0">
                  <a:ln>
                    <a:solidFill>
                      <a:srgbClr val="307FE2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캐나다 산은 미국으로 </a:t>
              </a:r>
              <a:r>
                <a:rPr kumimoji="1" lang="en-US" altLang="ko-KR" sz="1600" dirty="0">
                  <a:ln>
                    <a:solidFill>
                      <a:srgbClr val="307FE2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(USMCA</a:t>
              </a:r>
              <a:r>
                <a:rPr kumimoji="1" lang="ko-KR" altLang="en-US" sz="1600" dirty="0">
                  <a:ln>
                    <a:solidFill>
                      <a:srgbClr val="307FE2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아직 유효</a:t>
              </a:r>
              <a:r>
                <a:rPr kumimoji="1" lang="en-US" altLang="ko-KR" sz="1600" dirty="0">
                  <a:ln>
                    <a:solidFill>
                      <a:srgbClr val="307FE2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: </a:t>
              </a:r>
              <a:r>
                <a:rPr kumimoji="1" lang="ko-KR" altLang="en-US" sz="1600" dirty="0">
                  <a:ln>
                    <a:solidFill>
                      <a:srgbClr val="307FE2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역내생산만 충족되면 </a:t>
              </a:r>
              <a:r>
                <a:rPr kumimoji="1" lang="en-US" altLang="ko-KR" sz="1600" dirty="0">
                  <a:ln>
                    <a:solidFill>
                      <a:srgbClr val="307FE2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0%</a:t>
              </a:r>
              <a:r>
                <a:rPr kumimoji="1" lang="ko-KR" altLang="en-US" sz="1600" dirty="0">
                  <a:ln>
                    <a:solidFill>
                      <a:srgbClr val="307FE2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관세</a:t>
              </a:r>
              <a:r>
                <a:rPr kumimoji="1" lang="en-US" altLang="ko-KR" sz="1600" dirty="0">
                  <a:ln>
                    <a:solidFill>
                      <a:srgbClr val="307FE2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)</a:t>
              </a:r>
            </a:p>
            <a:p>
              <a:pPr marL="0" lvl="1" indent="144000" fontAlgn="base" latinLnBrk="1">
                <a:spcBef>
                  <a:spcPts val="200"/>
                </a:spcBef>
                <a:spcAft>
                  <a:spcPct val="0"/>
                </a:spcAft>
                <a:buClr>
                  <a:srgbClr val="307FE2"/>
                </a:buClr>
                <a:buSzPct val="110000"/>
                <a:buFont typeface="맑은 고딕" panose="020B0503020000020004" pitchFamily="50" charset="-127"/>
                <a:buChar char="›"/>
                <a:tabLst>
                  <a:tab pos="354965" algn="l"/>
                  <a:tab pos="355600" algn="l"/>
                </a:tabLst>
                <a:defRPr/>
              </a:pPr>
              <a:r>
                <a:rPr kumimoji="1" lang="ko-KR" altLang="en-US" sz="1600" dirty="0">
                  <a:ln>
                    <a:solidFill>
                      <a:srgbClr val="307FE2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미국에</a:t>
              </a:r>
              <a:r>
                <a:rPr kumimoji="1" lang="en-US" altLang="ko-KR" sz="1600" dirty="0">
                  <a:ln>
                    <a:solidFill>
                      <a:srgbClr val="307FE2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 </a:t>
              </a:r>
              <a:r>
                <a:rPr kumimoji="1" lang="ko-KR" altLang="en-US" sz="1600" dirty="0">
                  <a:ln>
                    <a:solidFill>
                      <a:srgbClr val="307FE2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이미 투자한 기업은  </a:t>
              </a:r>
              <a:r>
                <a:rPr kumimoji="1" lang="en-US" altLang="ko-KR" sz="1600" dirty="0">
                  <a:ln>
                    <a:solidFill>
                      <a:srgbClr val="307FE2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OK; </a:t>
              </a:r>
              <a:r>
                <a:rPr kumimoji="1" lang="ko-KR" altLang="en-US" sz="1600" dirty="0">
                  <a:ln>
                    <a:solidFill>
                      <a:srgbClr val="307FE2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신규투자는 늦었다 </a:t>
              </a:r>
              <a:r>
                <a:rPr kumimoji="1" lang="en-US" altLang="ko-KR" sz="1600" dirty="0">
                  <a:ln>
                    <a:solidFill>
                      <a:srgbClr val="307FE2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(</a:t>
              </a:r>
              <a:r>
                <a:rPr kumimoji="1" lang="ko-KR" altLang="en-US" sz="1600" dirty="0">
                  <a:ln>
                    <a:solidFill>
                      <a:srgbClr val="307FE2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관세로 미국은 고비용</a:t>
              </a:r>
              <a:r>
                <a:rPr kumimoji="1" lang="en-US" altLang="ko-KR" sz="1600" dirty="0">
                  <a:ln>
                    <a:solidFill>
                      <a:srgbClr val="307FE2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); </a:t>
              </a:r>
              <a:r>
                <a:rPr kumimoji="1" lang="ko-KR" altLang="en-US" sz="1600" dirty="0">
                  <a:ln>
                    <a:solidFill>
                      <a:srgbClr val="307FE2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단 </a:t>
              </a:r>
              <a:r>
                <a:rPr kumimoji="1" lang="ko-KR" altLang="en-US" sz="1600" dirty="0" err="1">
                  <a:ln>
                    <a:solidFill>
                      <a:srgbClr val="307FE2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셀트론</a:t>
              </a:r>
              <a:r>
                <a:rPr kumimoji="1" lang="ko-KR" altLang="en-US" sz="1600" dirty="0">
                  <a:ln>
                    <a:solidFill>
                      <a:srgbClr val="307FE2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 같은 </a:t>
              </a:r>
              <a:r>
                <a:rPr kumimoji="1" lang="en-US" altLang="ko-KR" sz="1600" dirty="0">
                  <a:ln>
                    <a:solidFill>
                      <a:srgbClr val="307FE2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M&amp;A</a:t>
              </a:r>
              <a:r>
                <a:rPr kumimoji="1" lang="ko-KR" altLang="en-US" sz="1600" dirty="0">
                  <a:ln>
                    <a:solidFill>
                      <a:srgbClr val="307FE2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는 오케이</a:t>
              </a:r>
              <a:r>
                <a:rPr kumimoji="1" lang="en-US" altLang="ko-KR" sz="1600" dirty="0">
                  <a:ln>
                    <a:solidFill>
                      <a:srgbClr val="307FE2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 </a:t>
              </a:r>
            </a:p>
          </p:txBody>
        </p:sp>
      </p:grp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78CDAC26-E036-9838-7111-DF8BB761CF8A}"/>
              </a:ext>
            </a:extLst>
          </p:cNvPr>
          <p:cNvGrpSpPr/>
          <p:nvPr/>
        </p:nvGrpSpPr>
        <p:grpSpPr>
          <a:xfrm>
            <a:off x="785563" y="5035772"/>
            <a:ext cx="10106162" cy="450658"/>
            <a:chOff x="883851" y="3185824"/>
            <a:chExt cx="10007875" cy="125600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BAEA3779-EFC0-2F37-0E35-B08C4BE6AF14}"/>
                </a:ext>
              </a:extLst>
            </p:cNvPr>
            <p:cNvSpPr txBox="1"/>
            <p:nvPr/>
          </p:nvSpPr>
          <p:spPr>
            <a:xfrm>
              <a:off x="883851" y="3185824"/>
              <a:ext cx="10007875" cy="1256003"/>
            </a:xfrm>
            <a:prstGeom prst="rect">
              <a:avLst/>
            </a:prstGeom>
            <a:solidFill>
              <a:srgbClr val="307FE2"/>
            </a:solidFill>
            <a:ln>
              <a:solidFill>
                <a:srgbClr val="307FE2"/>
              </a:solidFill>
            </a:ln>
          </p:spPr>
          <p:txBody>
            <a:bodyPr wrap="none" lIns="468000" rtlCol="0" anchor="ctr" anchorCtr="0">
              <a:noAutofit/>
            </a:bodyPr>
            <a:lstStyle>
              <a:defPPr>
                <a:defRPr lang="en-US"/>
              </a:defPPr>
              <a:lvl1pPr lvl="0" algn="ctr">
                <a:defRPr sz="200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ONE 모바일고딕 Title" panose="00000500000000000000" pitchFamily="2" charset="-127"/>
                  <a:ea typeface="ONE 모바일고딕 Title" panose="00000500000000000000" pitchFamily="2" charset="-127"/>
                  <a:cs typeface="Pretendard SemiBold" panose="02000703000000020004" pitchFamily="2" charset="-127"/>
                </a:defRPr>
              </a:lvl1pPr>
            </a:lstStyle>
            <a:p>
              <a:pPr algn="l"/>
              <a:endParaRPr lang="en-US" altLang="ko-KR" sz="1800" b="1" dirty="0">
                <a:ln>
                  <a:solidFill>
                    <a:srgbClr val="307FE2">
                      <a:alpha val="0"/>
                    </a:srgbClr>
                  </a:solidFill>
                </a:ln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0AD2AF92-431E-C1C2-C581-AE79E87D5150}"/>
                </a:ext>
              </a:extLst>
            </p:cNvPr>
            <p:cNvSpPr txBox="1"/>
            <p:nvPr/>
          </p:nvSpPr>
          <p:spPr>
            <a:xfrm>
              <a:off x="929458" y="3288184"/>
              <a:ext cx="263051" cy="87990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none" rtlCol="0" anchor="ctr" anchorCtr="0">
              <a:noAutofit/>
            </a:bodyPr>
            <a:lstStyle>
              <a:defPPr>
                <a:defRPr lang="en-US"/>
              </a:defPPr>
              <a:lvl1pPr lvl="0" algn="ctr">
                <a:defRPr sz="200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ONE 모바일고딕 Title" panose="00000500000000000000" pitchFamily="2" charset="-127"/>
                  <a:ea typeface="ONE 모바일고딕 Title" panose="00000500000000000000" pitchFamily="2" charset="-127"/>
                  <a:cs typeface="Pretendard SemiBold" panose="02000703000000020004" pitchFamily="2" charset="-127"/>
                </a:defRPr>
              </a:lvl1pPr>
            </a:lstStyle>
            <a:p>
              <a:r>
                <a:rPr lang="en-US" altLang="ko-KR" sz="1600" b="1" dirty="0">
                  <a:ln>
                    <a:solidFill>
                      <a:srgbClr val="307FE2">
                        <a:alpha val="0"/>
                      </a:srgbClr>
                    </a:solidFill>
                  </a:ln>
                  <a:solidFill>
                    <a:srgbClr val="307FE2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4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47404EAF-7F20-3F96-B217-2D84CF9AF91C}"/>
                </a:ext>
              </a:extLst>
            </p:cNvPr>
            <p:cNvSpPr txBox="1"/>
            <p:nvPr/>
          </p:nvSpPr>
          <p:spPr>
            <a:xfrm>
              <a:off x="1286837" y="3288181"/>
              <a:ext cx="5548655" cy="10293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0">
                <a:lnSpc>
                  <a:spcPct val="100000"/>
                </a:lnSpc>
                <a:spcBef>
                  <a:spcPts val="340"/>
                </a:spcBef>
                <a:buNone/>
              </a:pPr>
              <a:r>
                <a:rPr lang="ko-KR" altLang="en-US" b="1" dirty="0">
                  <a:ln>
                    <a:solidFill>
                      <a:srgbClr val="307FE2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기업 차원 </a:t>
              </a:r>
              <a:r>
                <a:rPr lang="en-US" altLang="ko-KR" b="1" dirty="0">
                  <a:ln>
                    <a:solidFill>
                      <a:srgbClr val="307FE2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2: </a:t>
              </a:r>
              <a:r>
                <a:rPr lang="ko-KR" altLang="en-US" b="1" dirty="0">
                  <a:ln>
                    <a:solidFill>
                      <a:srgbClr val="307FE2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가격 전가</a:t>
              </a:r>
              <a:r>
                <a:rPr lang="en-US" altLang="ko-KR" b="1" dirty="0">
                  <a:ln>
                    <a:solidFill>
                      <a:srgbClr val="307FE2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, </a:t>
              </a:r>
              <a:r>
                <a:rPr lang="ko-KR" altLang="en-US" b="1" dirty="0">
                  <a:ln>
                    <a:solidFill>
                      <a:srgbClr val="307FE2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다변화</a:t>
              </a:r>
              <a:r>
                <a:rPr lang="en-US" altLang="ko-KR" b="1" dirty="0">
                  <a:ln>
                    <a:solidFill>
                      <a:srgbClr val="307FE2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, </a:t>
              </a:r>
              <a:r>
                <a:rPr lang="ko-KR" altLang="en-US" b="1" dirty="0">
                  <a:ln>
                    <a:solidFill>
                      <a:srgbClr val="307FE2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혁신</a:t>
              </a:r>
              <a:endParaRPr lang="en-US" altLang="ko-KR" b="1" dirty="0">
                <a:ln>
                  <a:solidFill>
                    <a:srgbClr val="307FE2">
                      <a:alpha val="0"/>
                    </a:srgbClr>
                  </a:solidFill>
                </a:ln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74DEF508-2827-46B4-BBF1-B8B632FBA97F}"/>
              </a:ext>
            </a:extLst>
          </p:cNvPr>
          <p:cNvSpPr txBox="1"/>
          <p:nvPr/>
        </p:nvSpPr>
        <p:spPr>
          <a:xfrm>
            <a:off x="830025" y="5575945"/>
            <a:ext cx="10516848" cy="10002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00000"/>
              </a:lnSpc>
              <a:spcBef>
                <a:spcPts val="340"/>
              </a:spcBef>
              <a:buAutoNum type="arabicParenR"/>
            </a:pPr>
            <a:r>
              <a:rPr lang="ko-KR" altLang="en-US" dirty="0">
                <a:ln>
                  <a:solidFill>
                    <a:srgbClr val="307FE2">
                      <a:alpha val="0"/>
                    </a:srgbClr>
                  </a:solidFill>
                </a:ln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기업 내 이전 가격</a:t>
            </a:r>
            <a:r>
              <a:rPr lang="en-US" altLang="ko-KR" dirty="0">
                <a:ln>
                  <a:solidFill>
                    <a:srgbClr val="307FE2">
                      <a:alpha val="0"/>
                    </a:srgbClr>
                  </a:solidFill>
                </a:ln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; </a:t>
            </a:r>
            <a:r>
              <a:rPr lang="en-US" altLang="ko-KR" dirty="0" err="1">
                <a:ln>
                  <a:solidFill>
                    <a:srgbClr val="307FE2">
                      <a:alpha val="0"/>
                    </a:srgbClr>
                  </a:solidFill>
                </a:ln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eg.</a:t>
            </a:r>
            <a:r>
              <a:rPr lang="ko-KR" altLang="en-US" dirty="0">
                <a:ln>
                  <a:solidFill>
                    <a:srgbClr val="307FE2">
                      <a:alpha val="0"/>
                    </a:srgbClr>
                  </a:solidFill>
                </a:ln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  동남아 산 생산비에 본사 마진 붙이지 말고 바로 미국  수출</a:t>
            </a:r>
            <a:r>
              <a:rPr lang="en-US" altLang="ko-KR" dirty="0">
                <a:ln>
                  <a:solidFill>
                    <a:srgbClr val="307FE2">
                      <a:alpha val="0"/>
                    </a:srgbClr>
                  </a:solidFill>
                </a:ln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; </a:t>
            </a:r>
          </a:p>
          <a:p>
            <a:pPr>
              <a:lnSpc>
                <a:spcPct val="100000"/>
              </a:lnSpc>
              <a:spcBef>
                <a:spcPts val="340"/>
              </a:spcBef>
            </a:pPr>
            <a:r>
              <a:rPr lang="en-US" altLang="ko-KR" dirty="0">
                <a:ln>
                  <a:solidFill>
                    <a:srgbClr val="307FE2">
                      <a:alpha val="0"/>
                    </a:srgbClr>
                  </a:solidFill>
                </a:ln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- </a:t>
            </a:r>
            <a:r>
              <a:rPr lang="ko-KR" altLang="en-US" dirty="0">
                <a:ln>
                  <a:solidFill>
                    <a:srgbClr val="307FE2">
                      <a:alpha val="0"/>
                    </a:srgbClr>
                  </a:solidFill>
                </a:ln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일부는 소매가격에 반영할 수 밖에</a:t>
            </a:r>
            <a:r>
              <a:rPr lang="en-US" altLang="ko-KR" dirty="0">
                <a:ln>
                  <a:solidFill>
                    <a:srgbClr val="307FE2">
                      <a:alpha val="0"/>
                    </a:srgbClr>
                  </a:solidFill>
                </a:ln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 </a:t>
            </a:r>
          </a:p>
          <a:p>
            <a:pPr>
              <a:lnSpc>
                <a:spcPct val="100000"/>
              </a:lnSpc>
              <a:spcBef>
                <a:spcPts val="340"/>
              </a:spcBef>
            </a:pPr>
            <a:r>
              <a:rPr lang="en-US" altLang="ko-KR" dirty="0">
                <a:ln>
                  <a:solidFill>
                    <a:srgbClr val="307FE2">
                      <a:alpha val="0"/>
                    </a:srgbClr>
                  </a:solidFill>
                </a:ln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2) </a:t>
            </a:r>
            <a:r>
              <a:rPr lang="ko-KR" altLang="en-US" dirty="0">
                <a:ln>
                  <a:solidFill>
                    <a:srgbClr val="307FE2">
                      <a:alpha val="0"/>
                    </a:srgbClr>
                  </a:solidFill>
                </a:ln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직접 소매하지 않는 </a:t>
            </a:r>
            <a:r>
              <a:rPr lang="en-US" altLang="ko-KR" dirty="0">
                <a:ln>
                  <a:solidFill>
                    <a:srgbClr val="307FE2">
                      <a:alpha val="0"/>
                    </a:srgbClr>
                  </a:solidFill>
                </a:ln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B2B </a:t>
            </a:r>
            <a:r>
              <a:rPr lang="ko-KR" altLang="en-US" dirty="0">
                <a:ln>
                  <a:solidFill>
                    <a:srgbClr val="307FE2">
                      <a:alpha val="0"/>
                    </a:srgbClr>
                  </a:solidFill>
                </a:ln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기업은 </a:t>
            </a:r>
            <a:r>
              <a:rPr lang="en-US" altLang="ko-KR" dirty="0">
                <a:ln>
                  <a:solidFill>
                    <a:srgbClr val="307FE2">
                      <a:alpha val="0"/>
                    </a:srgbClr>
                  </a:solidFill>
                </a:ln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(OEM, ODM)</a:t>
            </a:r>
            <a:r>
              <a:rPr lang="ko-KR" altLang="en-US" dirty="0">
                <a:ln>
                  <a:solidFill>
                    <a:srgbClr val="307FE2">
                      <a:alpha val="0"/>
                    </a:srgbClr>
                  </a:solidFill>
                </a:ln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 다른 사정</a:t>
            </a:r>
            <a:r>
              <a:rPr lang="en-US" altLang="ko-KR" dirty="0">
                <a:ln>
                  <a:solidFill>
                    <a:srgbClr val="307FE2">
                      <a:alpha val="0"/>
                    </a:srgbClr>
                  </a:solidFill>
                </a:ln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; </a:t>
            </a:r>
            <a:r>
              <a:rPr lang="ko-KR" altLang="en-US" dirty="0">
                <a:ln>
                  <a:solidFill>
                    <a:srgbClr val="307FE2">
                      <a:alpha val="0"/>
                    </a:srgbClr>
                  </a:solidFill>
                </a:ln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고객기업과 가격 협상의 문제</a:t>
            </a:r>
            <a:r>
              <a:rPr lang="en-US" altLang="ko-KR" dirty="0">
                <a:ln>
                  <a:solidFill>
                    <a:srgbClr val="307FE2">
                      <a:alpha val="0"/>
                    </a:srgbClr>
                  </a:solidFill>
                </a:ln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(</a:t>
            </a:r>
            <a:r>
              <a:rPr lang="ko-KR" altLang="en-US" dirty="0">
                <a:ln>
                  <a:solidFill>
                    <a:srgbClr val="307FE2">
                      <a:alpha val="0"/>
                    </a:srgbClr>
                  </a:solidFill>
                </a:ln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반반 부담</a:t>
            </a:r>
            <a:r>
              <a:rPr lang="en-US" altLang="ko-KR" dirty="0">
                <a:ln>
                  <a:solidFill>
                    <a:srgbClr val="307FE2">
                      <a:alpha val="0"/>
                    </a:srgbClr>
                  </a:solidFill>
                </a:ln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?)</a:t>
            </a:r>
            <a:r>
              <a:rPr lang="ko-KR" altLang="en-US" dirty="0">
                <a:ln>
                  <a:solidFill>
                    <a:srgbClr val="307FE2">
                      <a:alpha val="0"/>
                    </a:srgbClr>
                  </a:solidFill>
                </a:ln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 </a:t>
            </a:r>
            <a:endParaRPr lang="en-US" altLang="ko-KR" dirty="0">
              <a:ln>
                <a:solidFill>
                  <a:srgbClr val="307FE2">
                    <a:alpha val="0"/>
                  </a:srgbClr>
                </a:solidFill>
              </a:ln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866458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45A313EB-DC20-332F-041A-13CECD2488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839785C-FF69-39C8-84D0-2A8992F4B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0948" y="260560"/>
            <a:ext cx="8703252" cy="643398"/>
          </a:xfrm>
        </p:spPr>
        <p:txBody>
          <a:bodyPr>
            <a:normAutofit/>
          </a:bodyPr>
          <a:lstStyle/>
          <a:p>
            <a:pPr algn="ctr"/>
            <a:r>
              <a:rPr lang="ko-KR" altLang="en-US" sz="2700" dirty="0" err="1"/>
              <a:t>미중</a:t>
            </a:r>
            <a:r>
              <a:rPr lang="ko-KR" altLang="en-US" sz="2700" dirty="0"/>
              <a:t> 사이 낀 구도 </a:t>
            </a:r>
            <a:r>
              <a:rPr lang="en-US" altLang="ko-KR" sz="2700" dirty="0"/>
              <a:t>-&gt; </a:t>
            </a:r>
            <a:r>
              <a:rPr lang="ko-KR" altLang="en-US" sz="2700" dirty="0"/>
              <a:t>미</a:t>
            </a:r>
            <a:r>
              <a:rPr lang="en-US" altLang="ko-KR" sz="2700" dirty="0"/>
              <a:t>, </a:t>
            </a:r>
            <a:r>
              <a:rPr lang="ko-KR" altLang="en-US" sz="2700" dirty="0"/>
              <a:t>중 각각 대처해야 하는 구도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3387F76-AC68-9FCA-7815-C4CFAB4D305D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85800" y="1143000"/>
            <a:ext cx="11097491" cy="5382430"/>
          </a:xfrm>
        </p:spPr>
        <p:txBody>
          <a:bodyPr>
            <a:noAutofit/>
          </a:bodyPr>
          <a:lstStyle/>
          <a:p>
            <a:pPr marR="0" algn="l" fontAlgn="base" latinLnBrk="1"/>
            <a:r>
              <a:rPr lang="ko-KR" altLang="en-US" sz="1600" kern="0" spc="0" dirty="0">
                <a:solidFill>
                  <a:srgbClr val="89BAA5"/>
                </a:solidFill>
                <a:effectLst/>
                <a:latin typeface="KoPub돋움체 Light"/>
                <a:ea typeface="KoPub돋움체 Light"/>
              </a:rPr>
              <a:t>■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돋움체 Medium"/>
                <a:ea typeface="KoPub돋움체 Medium"/>
              </a:rPr>
              <a:t>한국의 입장에서 본 현 상황에 대한 판단 </a:t>
            </a:r>
            <a:endParaRPr lang="en-US" altLang="ko-KR" sz="1600" kern="0" spc="0" dirty="0">
              <a:solidFill>
                <a:srgbClr val="000000"/>
              </a:solidFill>
              <a:effectLst/>
              <a:latin typeface="KoPub돋움체 Medium"/>
              <a:ea typeface="KoPub돋움체 Medium"/>
            </a:endParaRPr>
          </a:p>
          <a:p>
            <a:pPr marR="0" algn="l" fontAlgn="base" latinLnBrk="1"/>
            <a:endParaRPr lang="ko-KR" altLang="en-US" sz="1600" kern="0" spc="0" dirty="0">
              <a:solidFill>
                <a:srgbClr val="000000"/>
              </a:solidFill>
              <a:effectLst/>
              <a:latin typeface="KoPub돋움체 Medium"/>
            </a:endParaRPr>
          </a:p>
          <a:p>
            <a:pPr marR="0" algn="l" fontAlgn="base" latinLnBrk="1"/>
            <a:r>
              <a:rPr lang="en-US" altLang="ko-KR" sz="1600" kern="0" spc="0" dirty="0">
                <a:solidFill>
                  <a:srgbClr val="7F7F7F"/>
                </a:solidFill>
                <a:effectLst/>
                <a:latin typeface="KoPub돋움체 Light"/>
                <a:ea typeface="KoPub돋움체 Light"/>
              </a:rPr>
              <a:t>•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돋움체 Medium"/>
                <a:ea typeface="KoPub돋움체 Medium"/>
              </a:rPr>
              <a:t> </a:t>
            </a:r>
            <a:r>
              <a:rPr lang="ko-KR" altLang="en-US" sz="1600" kern="0" spc="0" dirty="0" err="1">
                <a:solidFill>
                  <a:srgbClr val="000000"/>
                </a:solidFill>
                <a:effectLst/>
                <a:latin typeface="KoPub돋움체 Medium"/>
                <a:ea typeface="KoPub돋움체 Medium"/>
              </a:rPr>
              <a:t>미중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돋움체 Medium"/>
                <a:ea typeface="KoPub돋움체 Medium"/>
              </a:rPr>
              <a:t> 갈등의 득실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KoPub돋움체 Medium"/>
                <a:ea typeface="KoPub돋움체 Medium"/>
              </a:rPr>
              <a:t>: </a:t>
            </a:r>
            <a:r>
              <a:rPr lang="ko-KR" altLang="en-US" sz="1600" kern="0" spc="0" dirty="0" err="1">
                <a:solidFill>
                  <a:srgbClr val="000000"/>
                </a:solidFill>
                <a:effectLst/>
                <a:latin typeface="KoPub돋움체 Medium"/>
                <a:ea typeface="KoPub돋움체 Medium"/>
              </a:rPr>
              <a:t>미중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돋움체 Medium"/>
                <a:ea typeface="KoPub돋움체 Medium"/>
              </a:rPr>
              <a:t> 갈등 상황의 이해득실 계산에서 점점 득보다 실이 커지는 상황</a:t>
            </a:r>
            <a:endParaRPr lang="ko-KR" altLang="en-US" sz="1600" kern="0" spc="0" dirty="0">
              <a:solidFill>
                <a:srgbClr val="000000"/>
              </a:solidFill>
              <a:effectLst/>
              <a:latin typeface="KoPub돋움체 Medium"/>
            </a:endParaRPr>
          </a:p>
          <a:p>
            <a:pPr marR="0" algn="l" fontAlgn="base" latinLnBrk="1"/>
            <a:r>
              <a:rPr lang="en-US" altLang="ko-KR" sz="1600" kern="0" spc="0" dirty="0">
                <a:solidFill>
                  <a:srgbClr val="000000"/>
                </a:solidFill>
                <a:effectLst/>
                <a:latin typeface="KoPub돋움체 Medium"/>
                <a:ea typeface="KoPub돋움체 Medium"/>
              </a:rPr>
              <a:t>- </a:t>
            </a:r>
            <a:r>
              <a:rPr lang="ko-KR" altLang="en-US" sz="1600" kern="0" spc="0" dirty="0" err="1">
                <a:solidFill>
                  <a:srgbClr val="000000"/>
                </a:solidFill>
                <a:effectLst/>
                <a:latin typeface="KoPub돋움체 Medium"/>
                <a:ea typeface="KoPub돋움체 Medium"/>
              </a:rPr>
              <a:t>미중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돋움체 Medium"/>
                <a:ea typeface="KoPub돋움체 Medium"/>
              </a:rPr>
              <a:t> 사이에 끼여서 기회요인과 위협요인이라는 이해 득실을 따지는 구도 속에서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KoPub돋움체 Medium"/>
                <a:ea typeface="KoPub돋움체 Medium"/>
              </a:rPr>
              <a:t>, </a:t>
            </a:r>
            <a:endParaRPr lang="ko-KR" altLang="en-US" sz="1600" kern="0" spc="0" dirty="0">
              <a:solidFill>
                <a:srgbClr val="000000"/>
              </a:solidFill>
              <a:effectLst/>
              <a:latin typeface="KoPub돋움체 Medium"/>
            </a:endParaRPr>
          </a:p>
          <a:p>
            <a:pPr marR="0" algn="l" fontAlgn="base" latinLnBrk="1"/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돋움체 Medium"/>
                <a:ea typeface="KoPub돋움체 Medium"/>
              </a:rPr>
              <a:t>일부 기업들은 오히려 이득 보기도 하였으나 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KoPub돋움체 Medium"/>
                <a:ea typeface="KoPub돋움체 Medium"/>
              </a:rPr>
              <a:t>(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돋움체 Medium"/>
                <a:ea typeface="KoPub돋움체 Medium"/>
              </a:rPr>
              <a:t>예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KoPub돋움체 Medium"/>
                <a:ea typeface="KoPub돋움체 Medium"/>
              </a:rPr>
              <a:t>. 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돋움체 Medium"/>
                <a:ea typeface="KoPub돋움체 Medium"/>
              </a:rPr>
              <a:t>배터리 기업의 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KoPub돋움체 Medium"/>
                <a:ea typeface="KoPub돋움체 Medium"/>
              </a:rPr>
              <a:t>IRA 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돋움체 Medium"/>
                <a:ea typeface="KoPub돋움체 Medium"/>
              </a:rPr>
              <a:t>혜택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KoPub돋움체 Medium"/>
                <a:ea typeface="KoPub돋움체 Medium"/>
              </a:rPr>
              <a:t>)</a:t>
            </a:r>
            <a:endParaRPr lang="ko-KR" altLang="en-US" sz="1600" kern="0" spc="0" dirty="0">
              <a:solidFill>
                <a:srgbClr val="000000"/>
              </a:solidFill>
              <a:effectLst/>
              <a:latin typeface="KoPub돋움체 Medium"/>
            </a:endParaRPr>
          </a:p>
          <a:p>
            <a:pPr marR="0" algn="l" fontAlgn="base" latinLnBrk="1"/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돋움체 Medium"/>
                <a:ea typeface="KoPub돋움체 Medium"/>
              </a:rPr>
              <a:t>이제 점점 비용이나 손실 부분이 커지고 있음</a:t>
            </a:r>
            <a:endParaRPr lang="ko-KR" altLang="en-US" sz="1600" kern="0" spc="0" dirty="0">
              <a:solidFill>
                <a:srgbClr val="000000"/>
              </a:solidFill>
              <a:effectLst/>
              <a:latin typeface="KoPub돋움체 Medium"/>
            </a:endParaRPr>
          </a:p>
          <a:p>
            <a:pPr marR="0" algn="l" fontAlgn="base" latinLnBrk="1"/>
            <a:r>
              <a:rPr lang="en-US" altLang="ko-KR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※ LG</a:t>
            </a:r>
            <a:r>
              <a:rPr lang="ko-KR" altLang="en-US" sz="1600" kern="0" spc="0" dirty="0" err="1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엔솔은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 이제 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IRA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보조금을 빼면 순 손실로 전환</a:t>
            </a:r>
            <a:endParaRPr lang="en-US" altLang="ko-KR" sz="1600" kern="0" spc="0" dirty="0">
              <a:solidFill>
                <a:srgbClr val="000000"/>
              </a:solidFill>
              <a:effectLst/>
              <a:latin typeface="KoPub돋움체 Light"/>
              <a:ea typeface="KoPub돋움체 Light"/>
            </a:endParaRPr>
          </a:p>
          <a:p>
            <a:pPr marR="0" algn="l" fontAlgn="base" latinLnBrk="1"/>
            <a:endParaRPr lang="ko-KR" altLang="en-US" sz="1600" kern="0" spc="0" dirty="0">
              <a:solidFill>
                <a:srgbClr val="000000"/>
              </a:solidFill>
              <a:effectLst/>
              <a:latin typeface="KoPub돋움체 Medium"/>
            </a:endParaRPr>
          </a:p>
          <a:p>
            <a:pPr marL="285750" marR="0" indent="-285750" algn="l" fontAlgn="base" latinLnBrk="1">
              <a:buFontTx/>
              <a:buChar char="-"/>
            </a:pPr>
            <a:r>
              <a:rPr lang="ko-KR" altLang="en-US" sz="1600" kern="0" spc="0" dirty="0" err="1">
                <a:solidFill>
                  <a:srgbClr val="000000"/>
                </a:solidFill>
                <a:effectLst/>
                <a:latin typeface="KoPub돋움체 Medium"/>
                <a:ea typeface="KoPub돋움체 Medium"/>
              </a:rPr>
              <a:t>미중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돋움체 Medium"/>
                <a:ea typeface="KoPub돋움체 Medium"/>
              </a:rPr>
              <a:t> 사이 낀 구도에서 미국 및 중국을 각각 대응하여야 하는 구도로 전환</a:t>
            </a:r>
            <a:endParaRPr lang="en-US" altLang="ko-KR" sz="1600" kern="0" spc="0" dirty="0">
              <a:solidFill>
                <a:srgbClr val="000000"/>
              </a:solidFill>
              <a:effectLst/>
              <a:latin typeface="KoPub돋움체 Medium"/>
              <a:ea typeface="KoPub돋움체 Medium"/>
            </a:endParaRPr>
          </a:p>
          <a:p>
            <a:pPr marL="285750" marR="0" indent="-285750" algn="l" fontAlgn="base" latinLnBrk="1">
              <a:buFontTx/>
              <a:buChar char="-"/>
            </a:pPr>
            <a:endParaRPr lang="ko-KR" altLang="en-US" sz="1600" kern="0" spc="0" dirty="0">
              <a:solidFill>
                <a:srgbClr val="000000"/>
              </a:solidFill>
              <a:effectLst/>
              <a:latin typeface="KoPub돋움체 Medium"/>
            </a:endParaRPr>
          </a:p>
          <a:p>
            <a:pPr marR="0" algn="l" fontAlgn="base" latinLnBrk="1"/>
            <a:r>
              <a:rPr lang="en-US" altLang="ko-KR" sz="1600" kern="0" spc="0" dirty="0">
                <a:solidFill>
                  <a:srgbClr val="7F7F7F"/>
                </a:solidFill>
                <a:effectLst/>
                <a:latin typeface="KoPub돋움체 Light"/>
                <a:ea typeface="KoPub돋움체 Light"/>
              </a:rPr>
              <a:t>•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돋움체 Medium"/>
                <a:ea typeface="KoPub돋움체 Medium"/>
              </a:rPr>
              <a:t> 미국 쇼크 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KoPub돋움체 Medium"/>
                <a:ea typeface="KoPub돋움체 Medium"/>
              </a:rPr>
              <a:t>(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돋움체 Medium"/>
                <a:ea typeface="KoPub돋움체 Medium"/>
              </a:rPr>
              <a:t>미국발 공동화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KoPub돋움체 Medium"/>
                <a:ea typeface="KoPub돋움체 Medium"/>
              </a:rPr>
              <a:t>):</a:t>
            </a:r>
            <a:endParaRPr lang="ko-KR" altLang="en-US" sz="1600" kern="0" spc="0" dirty="0">
              <a:solidFill>
                <a:srgbClr val="000000"/>
              </a:solidFill>
              <a:effectLst/>
              <a:latin typeface="KoPub돋움체 Medium"/>
            </a:endParaRPr>
          </a:p>
          <a:p>
            <a:pPr marR="0" algn="l" fontAlgn="base" latinLnBrk="1"/>
            <a:r>
              <a:rPr lang="en-US" altLang="ko-KR" sz="1600" kern="0" spc="0" dirty="0">
                <a:solidFill>
                  <a:srgbClr val="000000"/>
                </a:solidFill>
                <a:effectLst/>
                <a:latin typeface="KoPub돋움체 Medium"/>
                <a:ea typeface="KoPub돋움체 Medium"/>
              </a:rPr>
              <a:t>- 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돋움체 Medium"/>
                <a:ea typeface="KoPub돋움체 Medium"/>
              </a:rPr>
              <a:t>미국내 공장 완성으로 관세에 대한 대응은 가능하나</a:t>
            </a:r>
            <a:endParaRPr lang="ko-KR" altLang="en-US" sz="1600" kern="0" spc="0" dirty="0">
              <a:solidFill>
                <a:srgbClr val="000000"/>
              </a:solidFill>
              <a:effectLst/>
              <a:latin typeface="KoPub돋움체 Medium"/>
            </a:endParaRPr>
          </a:p>
          <a:p>
            <a:pPr marR="0" algn="l" fontAlgn="base" latinLnBrk="1"/>
            <a:r>
              <a:rPr lang="en-US" altLang="ko-KR" sz="1600" kern="0" spc="0" dirty="0">
                <a:solidFill>
                  <a:srgbClr val="000000"/>
                </a:solidFill>
                <a:effectLst/>
                <a:latin typeface="KoPub돋움체 Medium"/>
                <a:ea typeface="KoPub돋움체 Medium"/>
              </a:rPr>
              <a:t>- 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돋움체 Medium"/>
                <a:ea typeface="KoPub돋움체 Medium"/>
              </a:rPr>
              <a:t>대미 흑자를 줄이기 위해서는 미국 </a:t>
            </a:r>
            <a:r>
              <a:rPr lang="ko-KR" altLang="en-US" sz="1600" kern="0" spc="0" dirty="0" err="1">
                <a:solidFill>
                  <a:srgbClr val="000000"/>
                </a:solidFill>
                <a:effectLst/>
                <a:latin typeface="KoPub돋움체 Medium"/>
                <a:ea typeface="KoPub돋움체 Medium"/>
              </a:rPr>
              <a:t>물량늘리고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KoPub돋움체 Medium"/>
                <a:ea typeface="KoPub돋움체 Medium"/>
              </a:rPr>
              <a:t>, 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돋움체 Medium"/>
                <a:ea typeface="KoPub돋움체 Medium"/>
              </a:rPr>
              <a:t>한국산 물량을 축소해야</a:t>
            </a:r>
            <a:endParaRPr lang="ko-KR" altLang="en-US" sz="1600" kern="0" spc="0" dirty="0">
              <a:solidFill>
                <a:srgbClr val="000000"/>
              </a:solidFill>
              <a:effectLst/>
              <a:latin typeface="KoPub돋움체 Medium"/>
            </a:endParaRPr>
          </a:p>
          <a:p>
            <a:pPr marL="285750" marR="0" indent="-285750" algn="l" fontAlgn="base" latinLnBrk="1">
              <a:buFontTx/>
              <a:buChar char="-"/>
            </a:pP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돋움체 Medium"/>
                <a:ea typeface="KoPub돋움체 Medium"/>
              </a:rPr>
              <a:t>이는 국내산 물량 주문을 줄인다는 의미에서 산업 공동화</a:t>
            </a:r>
            <a:endParaRPr lang="en-US" altLang="ko-KR" sz="1600" kern="0" spc="0" dirty="0">
              <a:solidFill>
                <a:srgbClr val="000000"/>
              </a:solidFill>
              <a:effectLst/>
              <a:latin typeface="KoPub돋움체 Medium"/>
              <a:ea typeface="KoPub돋움체 Medium"/>
            </a:endParaRPr>
          </a:p>
          <a:p>
            <a:pPr marL="285750" marR="0" indent="-285750" algn="l" fontAlgn="base" latinLnBrk="1">
              <a:buFontTx/>
              <a:buChar char="-"/>
            </a:pPr>
            <a:endParaRPr lang="ko-KR" altLang="en-US" sz="1600" kern="0" spc="0" dirty="0">
              <a:solidFill>
                <a:srgbClr val="000000"/>
              </a:solidFill>
              <a:effectLst/>
              <a:latin typeface="KoPub돋움체 Medium"/>
            </a:endParaRPr>
          </a:p>
          <a:p>
            <a:pPr marR="0" algn="l" fontAlgn="base" latinLnBrk="1"/>
            <a:r>
              <a:rPr lang="en-US" altLang="ko-KR" sz="1600" kern="0" spc="0" dirty="0">
                <a:solidFill>
                  <a:srgbClr val="7F7F7F"/>
                </a:solidFill>
                <a:effectLst/>
                <a:latin typeface="KoPub돋움체 Light"/>
                <a:ea typeface="KoPub돋움체 Light"/>
              </a:rPr>
              <a:t>•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돋움체 Medium"/>
                <a:ea typeface="KoPub돋움체 Medium"/>
              </a:rPr>
              <a:t> 중국 쇼크 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KoPub돋움체 Medium"/>
                <a:ea typeface="KoPub돋움체 Medium"/>
              </a:rPr>
              <a:t>(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돋움체 Medium"/>
                <a:ea typeface="KoPub돋움체 Medium"/>
              </a:rPr>
              <a:t>중국발 공동화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KoPub돋움체 Medium"/>
                <a:ea typeface="KoPub돋움체 Medium"/>
              </a:rPr>
              <a:t>)</a:t>
            </a:r>
          </a:p>
          <a:p>
            <a:pPr marR="0" algn="l" fontAlgn="base" latinLnBrk="1"/>
            <a:endParaRPr lang="ko-KR" altLang="en-US" sz="1600" kern="0" spc="0" dirty="0">
              <a:solidFill>
                <a:srgbClr val="000000"/>
              </a:solidFill>
              <a:effectLst/>
              <a:latin typeface="KoPub돋움체 Medium"/>
            </a:endParaRPr>
          </a:p>
          <a:p>
            <a:pPr marR="0" algn="l" fontAlgn="base" latinLnBrk="1"/>
            <a:r>
              <a:rPr lang="en-US" altLang="ko-KR" sz="1600" kern="0" spc="0" dirty="0">
                <a:solidFill>
                  <a:srgbClr val="000000"/>
                </a:solidFill>
                <a:effectLst/>
                <a:latin typeface="KoPub돋움체 Medium"/>
                <a:ea typeface="KoPub돋움체 Medium"/>
              </a:rPr>
              <a:t>- 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돋움체 Medium"/>
                <a:ea typeface="KoPub돋움체 Medium"/>
              </a:rPr>
              <a:t>중국의 내수 침체로 </a:t>
            </a:r>
            <a:r>
              <a:rPr lang="ko-KR" altLang="en-US" sz="1600" kern="0" spc="0" dirty="0" err="1">
                <a:solidFill>
                  <a:srgbClr val="000000"/>
                </a:solidFill>
                <a:effectLst/>
                <a:latin typeface="KoPub돋움체 Medium"/>
                <a:ea typeface="KoPub돋움체 Medium"/>
              </a:rPr>
              <a:t>공급과잉된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돋움체 Medium"/>
                <a:ea typeface="KoPub돋움체 Medium"/>
              </a:rPr>
              <a:t> 저가 물량들이 주변국으로 들어옴</a:t>
            </a:r>
            <a:endParaRPr lang="ko-KR" altLang="en-US" sz="1600" kern="0" spc="0" dirty="0">
              <a:solidFill>
                <a:srgbClr val="000000"/>
              </a:solidFill>
              <a:effectLst/>
              <a:latin typeface="KoPub돋움체 Medium"/>
            </a:endParaRPr>
          </a:p>
          <a:p>
            <a:pPr marR="0" algn="l" fontAlgn="base" latinLnBrk="1"/>
            <a:r>
              <a:rPr lang="en-US" altLang="ko-KR" sz="1600" kern="0" spc="0" dirty="0">
                <a:solidFill>
                  <a:srgbClr val="000000"/>
                </a:solidFill>
                <a:effectLst/>
                <a:latin typeface="KoPub돋움체 Medium"/>
                <a:ea typeface="KoPub돋움체 Medium"/>
              </a:rPr>
              <a:t>- 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돋움체 Medium"/>
                <a:ea typeface="KoPub돋움체 Medium"/>
              </a:rPr>
              <a:t>철강 석유화학 제품 등에서 한국 공장 </a:t>
            </a:r>
            <a:r>
              <a:rPr lang="ko-KR" altLang="en-US" sz="1600" kern="0" spc="0" dirty="0" err="1">
                <a:solidFill>
                  <a:srgbClr val="000000"/>
                </a:solidFill>
                <a:effectLst/>
                <a:latin typeface="KoPub돋움체 Medium"/>
                <a:ea typeface="KoPub돋움체 Medium"/>
              </a:rPr>
              <a:t>가동율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돋움체 Medium"/>
                <a:ea typeface="KoPub돋움체 Medium"/>
              </a:rPr>
              <a:t> 축소</a:t>
            </a:r>
            <a:endParaRPr lang="ko-KR" altLang="en-US" sz="1600" kern="0" spc="0" dirty="0">
              <a:solidFill>
                <a:srgbClr val="000000"/>
              </a:solidFill>
              <a:effectLst/>
              <a:latin typeface="KoPub돋움체 Medium"/>
            </a:endParaRPr>
          </a:p>
          <a:p>
            <a:pPr marR="0" algn="l" fontAlgn="base" latinLnBrk="1"/>
            <a:r>
              <a:rPr lang="en-US" altLang="ko-KR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※ 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돋움체 Medium"/>
                <a:ea typeface="KoPub돋움체 Medium"/>
              </a:rPr>
              <a:t>포스코는 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KoPub돋움체 Medium"/>
                <a:ea typeface="KoPub돋움체 Medium"/>
              </a:rPr>
              <a:t>24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돋움체 Medium"/>
                <a:ea typeface="KoPub돋움체 Medium"/>
              </a:rPr>
              <a:t>년 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KoPub돋움체 Medium"/>
                <a:ea typeface="KoPub돋움체 Medium"/>
              </a:rPr>
              <a:t>12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돋움체 Medium"/>
                <a:ea typeface="KoPub돋움체 Medium"/>
              </a:rPr>
              <a:t>월 제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KoPub돋움체 Medium"/>
                <a:ea typeface="KoPub돋움체 Medium"/>
              </a:rPr>
              <a:t>1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돋움체 Medium"/>
                <a:ea typeface="KoPub돋움체 Medium"/>
              </a:rPr>
              <a:t>선재공장 가동 중단 </a:t>
            </a:r>
            <a:endParaRPr lang="ko-KR" altLang="en-US" sz="1600" kern="0" spc="0" dirty="0">
              <a:solidFill>
                <a:srgbClr val="000000"/>
              </a:solidFill>
              <a:effectLst/>
              <a:latin typeface="KoPub돋움체 Medium"/>
            </a:endParaRPr>
          </a:p>
          <a:p>
            <a:pPr marR="0" algn="l" fontAlgn="base" latinLnBrk="1"/>
            <a:r>
              <a:rPr lang="en-US" altLang="ko-KR" sz="1600" kern="0" spc="0" dirty="0">
                <a:solidFill>
                  <a:srgbClr val="000000"/>
                </a:solidFill>
                <a:effectLst/>
                <a:latin typeface="KoPub돋움체 Medium"/>
                <a:ea typeface="KoPub돋움체 Medium"/>
              </a:rPr>
              <a:t>- 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돋움체 Medium"/>
                <a:ea typeface="KoPub돋움체 Medium"/>
              </a:rPr>
              <a:t>이는 한국의 산업 지역이 과거 미국처럼 </a:t>
            </a:r>
            <a:r>
              <a:rPr lang="ko-KR" altLang="en-US" sz="1600" kern="0" spc="0" dirty="0" err="1">
                <a:solidFill>
                  <a:srgbClr val="000000"/>
                </a:solidFill>
                <a:effectLst/>
                <a:latin typeface="KoPub돋움체 Medium"/>
                <a:ea typeface="KoPub돋움체 Medium"/>
              </a:rPr>
              <a:t>러스트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돋움체 Medium"/>
                <a:ea typeface="KoPub돋움체 Medium"/>
              </a:rPr>
              <a:t> </a:t>
            </a:r>
            <a:r>
              <a:rPr lang="ko-KR" altLang="en-US" sz="1600" kern="0" spc="0" dirty="0" err="1">
                <a:solidFill>
                  <a:srgbClr val="000000"/>
                </a:solidFill>
                <a:effectLst/>
                <a:latin typeface="KoPub돋움체 Medium"/>
                <a:ea typeface="KoPub돋움체 Medium"/>
              </a:rPr>
              <a:t>벨트화하는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돋움체 Medium"/>
                <a:ea typeface="KoPub돋움체 Medium"/>
              </a:rPr>
              <a:t> 공동화 </a:t>
            </a:r>
            <a:endParaRPr lang="ko-KR" altLang="en-US" sz="1600" kern="0" spc="0" dirty="0">
              <a:solidFill>
                <a:srgbClr val="000000"/>
              </a:solidFill>
              <a:effectLst/>
              <a:latin typeface="KoPub돋움체 Medium"/>
            </a:endParaRPr>
          </a:p>
          <a:p>
            <a:pPr algn="l"/>
            <a:endParaRPr lang="ko-KR" altLang="en-US" sz="1600" dirty="0"/>
          </a:p>
        </p:txBody>
      </p:sp>
    </p:spTree>
    <p:extLst>
      <p:ext uri="{BB962C8B-B14F-4D97-AF65-F5344CB8AC3E}">
        <p14:creationId xmlns:p14="http://schemas.microsoft.com/office/powerpoint/2010/main" val="33925923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4CA8C9DB-E1D7-7CE5-036A-2D599146A0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FBB08BE-8357-7E10-E2DD-B613193CF622}"/>
              </a:ext>
            </a:extLst>
          </p:cNvPr>
          <p:cNvSpPr txBox="1">
            <a:spLocks/>
          </p:cNvSpPr>
          <p:nvPr/>
        </p:nvSpPr>
        <p:spPr>
          <a:xfrm>
            <a:off x="2064872" y="602092"/>
            <a:ext cx="7886700" cy="485783"/>
          </a:xfrm>
          <a:prstGeom prst="rect">
            <a:avLst/>
          </a:prstGeom>
        </p:spPr>
        <p:txBody>
          <a:bodyPr anchor="b" anchorCtr="0"/>
          <a:lstStyle>
            <a:lvl1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ko-KR" altLang="en-US" sz="2800" spc="-23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</a:rPr>
              <a:t>한국이 처한 </a:t>
            </a:r>
            <a:r>
              <a:rPr lang="en-US" altLang="ko-KR" sz="2800" spc="-23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</a:rPr>
              <a:t>3</a:t>
            </a:r>
            <a:r>
              <a:rPr lang="ko-KR" altLang="en-US" sz="2800" spc="-23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</a:rPr>
              <a:t>개의 공동화</a:t>
            </a:r>
            <a:r>
              <a:rPr lang="en-US" altLang="ko-KR" sz="2800" spc="-23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</a:rPr>
              <a:t> </a:t>
            </a:r>
            <a:endParaRPr lang="ko-KR" altLang="en-US" sz="2800" spc="-23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B9CF22A0-6880-A717-FCDD-10C409B8E79A}"/>
              </a:ext>
            </a:extLst>
          </p:cNvPr>
          <p:cNvGrpSpPr/>
          <p:nvPr/>
        </p:nvGrpSpPr>
        <p:grpSpPr>
          <a:xfrm>
            <a:off x="2086233" y="1701440"/>
            <a:ext cx="8019532" cy="882327"/>
            <a:chOff x="749647" y="1541310"/>
            <a:chExt cx="10692709" cy="1176436"/>
          </a:xfrm>
        </p:grpSpPr>
        <p:grpSp>
          <p:nvGrpSpPr>
            <p:cNvPr id="6" name="그룹 5">
              <a:extLst>
                <a:ext uri="{FF2B5EF4-FFF2-40B4-BE49-F238E27FC236}">
                  <a16:creationId xmlns:a16="http://schemas.microsoft.com/office/drawing/2014/main" id="{2242F5F7-3A5A-ABF6-509E-13C665D924E6}"/>
                </a:ext>
              </a:extLst>
            </p:cNvPr>
            <p:cNvGrpSpPr/>
            <p:nvPr/>
          </p:nvGrpSpPr>
          <p:grpSpPr>
            <a:xfrm>
              <a:off x="749647" y="1541310"/>
              <a:ext cx="10692708" cy="514354"/>
              <a:chOff x="749647" y="1167822"/>
              <a:chExt cx="10692708" cy="514354"/>
            </a:xfrm>
          </p:grpSpPr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AE045CB-9799-EAE1-6589-261DDAD5616A}"/>
                  </a:ext>
                </a:extLst>
              </p:cNvPr>
              <p:cNvSpPr txBox="1"/>
              <p:nvPr/>
            </p:nvSpPr>
            <p:spPr>
              <a:xfrm>
                <a:off x="749647" y="1167822"/>
                <a:ext cx="10692708" cy="413155"/>
              </a:xfrm>
              <a:prstGeom prst="rect">
                <a:avLst/>
              </a:prstGeom>
              <a:solidFill>
                <a:srgbClr val="307FE2"/>
              </a:solidFill>
              <a:ln>
                <a:solidFill>
                  <a:srgbClr val="307FE2"/>
                </a:solidFill>
              </a:ln>
            </p:spPr>
            <p:txBody>
              <a:bodyPr wrap="none" lIns="351000" rtlCol="0" anchor="ctr" anchorCtr="0">
                <a:noAutofit/>
              </a:bodyPr>
              <a:lstStyle>
                <a:defPPr>
                  <a:defRPr lang="en-US"/>
                </a:defPPr>
                <a:lvl1pPr lvl="0" algn="ctr">
                  <a:defRPr sz="200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ONE 모바일고딕 Title" panose="00000500000000000000" pitchFamily="2" charset="-127"/>
                    <a:ea typeface="ONE 모바일고딕 Title" panose="00000500000000000000" pitchFamily="2" charset="-127"/>
                    <a:cs typeface="Pretendard SemiBold" panose="02000703000000020004" pitchFamily="2" charset="-127"/>
                  </a:defRPr>
                </a:lvl1pPr>
              </a:lstStyle>
              <a:p>
                <a:pPr algn="l"/>
                <a:endParaRPr lang="en-US" altLang="ko-KR" sz="1350" b="1" dirty="0">
                  <a:ln>
                    <a:solidFill>
                      <a:srgbClr val="307FE2">
                        <a:alpha val="0"/>
                      </a:srgbClr>
                    </a:solidFill>
                  </a:ln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endParaRP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B7CC1E8-5D09-AF5E-A781-C0A5912B9AB1}"/>
                  </a:ext>
                </a:extLst>
              </p:cNvPr>
              <p:cNvSpPr txBox="1"/>
              <p:nvPr/>
            </p:nvSpPr>
            <p:spPr>
              <a:xfrm>
                <a:off x="847934" y="1245617"/>
                <a:ext cx="260246" cy="25756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wrap="none" rtlCol="0" anchor="ctr" anchorCtr="0">
                <a:noAutofit/>
              </a:bodyPr>
              <a:lstStyle>
                <a:defPPr>
                  <a:defRPr lang="en-US"/>
                </a:defPPr>
                <a:lvl1pPr lvl="0" algn="ctr">
                  <a:defRPr sz="200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ONE 모바일고딕 Title" panose="00000500000000000000" pitchFamily="2" charset="-127"/>
                    <a:ea typeface="ONE 모바일고딕 Title" panose="00000500000000000000" pitchFamily="2" charset="-127"/>
                    <a:cs typeface="Pretendard SemiBold" panose="02000703000000020004" pitchFamily="2" charset="-127"/>
                  </a:defRPr>
                </a:lvl1pPr>
              </a:lstStyle>
              <a:p>
                <a:r>
                  <a:rPr lang="en-US" altLang="ko-KR" sz="1200" b="1" dirty="0">
                    <a:ln>
                      <a:solidFill>
                        <a:srgbClr val="307FE2">
                          <a:alpha val="0"/>
                        </a:srgbClr>
                      </a:solidFill>
                    </a:ln>
                    <a:solidFill>
                      <a:srgbClr val="307FE2"/>
                    </a:solidFill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1</a:t>
                </a: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2D9AF1D-041B-3FB6-6C02-80333245B273}"/>
                  </a:ext>
                </a:extLst>
              </p:cNvPr>
              <p:cNvSpPr txBox="1"/>
              <p:nvPr/>
            </p:nvSpPr>
            <p:spPr>
              <a:xfrm>
                <a:off x="1156592" y="1189733"/>
                <a:ext cx="10225449" cy="492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spcBef>
                    <a:spcPts val="255"/>
                  </a:spcBef>
                </a:pPr>
                <a:r>
                  <a:rPr lang="ko-KR" altLang="en-US" b="1" dirty="0">
                    <a:ln>
                      <a:solidFill>
                        <a:srgbClr val="307FE2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미국발 공동화</a:t>
                </a:r>
                <a:r>
                  <a:rPr lang="en-US" altLang="ko-KR" b="1" dirty="0">
                    <a:ln>
                      <a:solidFill>
                        <a:srgbClr val="307FE2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: </a:t>
                </a:r>
                <a:r>
                  <a:rPr lang="ko-KR" altLang="en-US" b="1" dirty="0">
                    <a:ln>
                      <a:solidFill>
                        <a:srgbClr val="307FE2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트럼프 이후 미국내 투자 생산 증가</a:t>
                </a:r>
                <a:r>
                  <a:rPr lang="en-US" altLang="ko-KR" b="1" dirty="0">
                    <a:ln>
                      <a:solidFill>
                        <a:srgbClr val="307FE2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; </a:t>
                </a:r>
                <a:r>
                  <a:rPr lang="ko-KR" altLang="en-US" b="1" dirty="0">
                    <a:ln>
                      <a:solidFill>
                        <a:srgbClr val="307FE2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국내 생산 수출감소 </a:t>
                </a:r>
                <a:endParaRPr lang="en-US" altLang="ko-KR" b="1" dirty="0">
                  <a:ln>
                    <a:solidFill>
                      <a:srgbClr val="307FE2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endParaRPr>
              </a:p>
            </p:txBody>
          </p:sp>
        </p:grp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3D0765B-C121-BE8C-9670-23FB89212134}"/>
                </a:ext>
              </a:extLst>
            </p:cNvPr>
            <p:cNvSpPr txBox="1"/>
            <p:nvPr/>
          </p:nvSpPr>
          <p:spPr>
            <a:xfrm>
              <a:off x="749648" y="2033798"/>
              <a:ext cx="10692708" cy="6839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1" indent="108000">
                <a:spcBef>
                  <a:spcPts val="375"/>
                </a:spcBef>
                <a:buClr>
                  <a:srgbClr val="307FE2"/>
                </a:buClr>
                <a:buSzPct val="110000"/>
                <a:buFont typeface="맑은 고딕" panose="020B0503020000020004" pitchFamily="50" charset="-127"/>
                <a:buChar char="›"/>
                <a:tabLst>
                  <a:tab pos="266224" algn="l"/>
                  <a:tab pos="266700" algn="l"/>
                </a:tabLst>
                <a:defRPr/>
              </a:pPr>
              <a:r>
                <a:rPr lang="ko-KR" altLang="en-US" sz="1200" dirty="0">
                  <a:ln>
                    <a:solidFill>
                      <a:srgbClr val="307FE2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트럼프 </a:t>
              </a:r>
              <a:r>
                <a:rPr lang="en-US" altLang="ko-KR" sz="1200" dirty="0">
                  <a:ln>
                    <a:solidFill>
                      <a:srgbClr val="307FE2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2</a:t>
              </a:r>
              <a:r>
                <a:rPr lang="ko-KR" altLang="en-US" sz="1200" dirty="0">
                  <a:ln>
                    <a:solidFill>
                      <a:srgbClr val="307FE2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기 관세 부과</a:t>
              </a:r>
              <a:r>
                <a:rPr lang="en-US" altLang="ko-KR" sz="1200" dirty="0">
                  <a:ln>
                    <a:solidFill>
                      <a:srgbClr val="307FE2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:  </a:t>
              </a:r>
              <a:r>
                <a:rPr lang="en-US" altLang="ko-KR" sz="1200" dirty="0" err="1">
                  <a:ln>
                    <a:solidFill>
                      <a:srgbClr val="307FE2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eg</a:t>
              </a:r>
              <a:r>
                <a:rPr lang="en-US" altLang="ko-KR" sz="1200" dirty="0">
                  <a:ln>
                    <a:solidFill>
                      <a:srgbClr val="307FE2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) </a:t>
              </a:r>
              <a:r>
                <a:rPr lang="ko-KR" altLang="en-US" sz="1200" dirty="0">
                  <a:ln>
                    <a:solidFill>
                      <a:srgbClr val="307FE2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현대차</a:t>
              </a:r>
              <a:r>
                <a:rPr lang="en-US" altLang="ko-KR" sz="1200" dirty="0">
                  <a:ln>
                    <a:solidFill>
                      <a:srgbClr val="307FE2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:  </a:t>
              </a:r>
              <a:r>
                <a:rPr lang="ko-KR" altLang="en-US" sz="1200" dirty="0">
                  <a:ln>
                    <a:solidFill>
                      <a:srgbClr val="307FE2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멕시코 공장 없고</a:t>
              </a:r>
              <a:r>
                <a:rPr lang="en-US" altLang="ko-KR" sz="1200" dirty="0">
                  <a:ln>
                    <a:solidFill>
                      <a:srgbClr val="307FE2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, </a:t>
              </a:r>
              <a:r>
                <a:rPr lang="ko-KR" altLang="en-US" sz="1200" dirty="0">
                  <a:ln>
                    <a:solidFill>
                      <a:srgbClr val="307FE2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미국에 </a:t>
              </a:r>
              <a:r>
                <a:rPr lang="ko-KR" altLang="en-US" sz="1200" dirty="0" err="1">
                  <a:ln>
                    <a:solidFill>
                      <a:srgbClr val="307FE2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신공장</a:t>
              </a:r>
              <a:r>
                <a:rPr lang="ko-KR" altLang="en-US" sz="1200" dirty="0">
                  <a:ln>
                    <a:solidFill>
                      <a:srgbClr val="307FE2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 완성</a:t>
              </a:r>
              <a:endParaRPr lang="en-US" altLang="ko-KR" sz="1200" dirty="0">
                <a:ln>
                  <a:solidFill>
                    <a:srgbClr val="307FE2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  <a:p>
              <a:pPr indent="108000">
                <a:spcBef>
                  <a:spcPts val="375"/>
                </a:spcBef>
                <a:buClr>
                  <a:srgbClr val="307FE2"/>
                </a:buClr>
                <a:buSzPct val="110000"/>
                <a:buFont typeface="맑은 고딕" panose="020B0503020000020004" pitchFamily="50" charset="-127"/>
                <a:buChar char="›"/>
                <a:tabLst>
                  <a:tab pos="266224" algn="l"/>
                  <a:tab pos="266700" algn="l"/>
                </a:tabLst>
                <a:defRPr/>
              </a:pPr>
              <a:r>
                <a:rPr lang="ko-KR" altLang="en-US" sz="1200" dirty="0">
                  <a:ln>
                    <a:solidFill>
                      <a:srgbClr val="307FE2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대미 흑자도 고려하여</a:t>
              </a:r>
              <a:r>
                <a:rPr lang="en-US" altLang="ko-KR" sz="1200" dirty="0">
                  <a:ln>
                    <a:solidFill>
                      <a:srgbClr val="307FE2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, </a:t>
              </a:r>
              <a:r>
                <a:rPr lang="ko-KR" altLang="en-US" sz="1200" dirty="0">
                  <a:ln>
                    <a:solidFill>
                      <a:srgbClr val="307FE2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국내 생산 수출 줄이고</a:t>
              </a:r>
              <a:r>
                <a:rPr lang="en-US" altLang="ko-KR" sz="1200" dirty="0">
                  <a:ln>
                    <a:solidFill>
                      <a:srgbClr val="307FE2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, </a:t>
              </a:r>
              <a:r>
                <a:rPr lang="ko-KR" altLang="en-US" sz="1200" dirty="0">
                  <a:ln>
                    <a:solidFill>
                      <a:srgbClr val="307FE2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미국내 생산 판매 증가 가능성</a:t>
              </a:r>
              <a:endParaRPr lang="en-US" altLang="ko-KR" sz="1200" dirty="0">
                <a:ln>
                  <a:solidFill>
                    <a:srgbClr val="307FE2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90D698D2-2AFD-42E9-D16B-8D7D54112E67}"/>
              </a:ext>
            </a:extLst>
          </p:cNvPr>
          <p:cNvGrpSpPr/>
          <p:nvPr/>
        </p:nvGrpSpPr>
        <p:grpSpPr>
          <a:xfrm>
            <a:off x="2086234" y="2727558"/>
            <a:ext cx="8041184" cy="1116105"/>
            <a:chOff x="720776" y="1541310"/>
            <a:chExt cx="10721579" cy="1488140"/>
          </a:xfrm>
        </p:grpSpPr>
        <p:grpSp>
          <p:nvGrpSpPr>
            <p:cNvPr id="13" name="그룹 12">
              <a:extLst>
                <a:ext uri="{FF2B5EF4-FFF2-40B4-BE49-F238E27FC236}">
                  <a16:creationId xmlns:a16="http://schemas.microsoft.com/office/drawing/2014/main" id="{7D2FD42E-7966-5D5D-2D1C-7A5596D32371}"/>
                </a:ext>
              </a:extLst>
            </p:cNvPr>
            <p:cNvGrpSpPr/>
            <p:nvPr/>
          </p:nvGrpSpPr>
          <p:grpSpPr>
            <a:xfrm>
              <a:off x="749647" y="1541310"/>
              <a:ext cx="10692708" cy="514354"/>
              <a:chOff x="749647" y="1167822"/>
              <a:chExt cx="10692708" cy="514354"/>
            </a:xfrm>
          </p:grpSpPr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68AD4DF-7855-0579-2E88-ADE90A42ECF9}"/>
                  </a:ext>
                </a:extLst>
              </p:cNvPr>
              <p:cNvSpPr txBox="1"/>
              <p:nvPr/>
            </p:nvSpPr>
            <p:spPr>
              <a:xfrm>
                <a:off x="749647" y="1167822"/>
                <a:ext cx="10692708" cy="413155"/>
              </a:xfrm>
              <a:prstGeom prst="rect">
                <a:avLst/>
              </a:prstGeom>
              <a:solidFill>
                <a:srgbClr val="307FE2"/>
              </a:solidFill>
              <a:ln>
                <a:solidFill>
                  <a:srgbClr val="307FE2"/>
                </a:solidFill>
              </a:ln>
            </p:spPr>
            <p:txBody>
              <a:bodyPr wrap="none" lIns="351000" rtlCol="0" anchor="ctr" anchorCtr="0">
                <a:noAutofit/>
              </a:bodyPr>
              <a:lstStyle>
                <a:defPPr>
                  <a:defRPr lang="en-US"/>
                </a:defPPr>
                <a:lvl1pPr lvl="0" algn="ctr">
                  <a:defRPr sz="200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ONE 모바일고딕 Title" panose="00000500000000000000" pitchFamily="2" charset="-127"/>
                    <a:ea typeface="ONE 모바일고딕 Title" panose="00000500000000000000" pitchFamily="2" charset="-127"/>
                    <a:cs typeface="Pretendard SemiBold" panose="02000703000000020004" pitchFamily="2" charset="-127"/>
                  </a:defRPr>
                </a:lvl1pPr>
              </a:lstStyle>
              <a:p>
                <a:pPr algn="l"/>
                <a:endParaRPr lang="en-US" altLang="ko-KR" sz="1350" b="1" dirty="0">
                  <a:ln>
                    <a:solidFill>
                      <a:srgbClr val="307FE2">
                        <a:alpha val="0"/>
                      </a:srgbClr>
                    </a:solidFill>
                  </a:ln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endParaRP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831FAB2-322D-9A17-28D1-6F661482E134}"/>
                  </a:ext>
                </a:extLst>
              </p:cNvPr>
              <p:cNvSpPr txBox="1"/>
              <p:nvPr/>
            </p:nvSpPr>
            <p:spPr>
              <a:xfrm>
                <a:off x="847934" y="1245617"/>
                <a:ext cx="260246" cy="25756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wrap="none" rtlCol="0" anchor="ctr" anchorCtr="0">
                <a:noAutofit/>
              </a:bodyPr>
              <a:lstStyle>
                <a:defPPr>
                  <a:defRPr lang="en-US"/>
                </a:defPPr>
                <a:lvl1pPr lvl="0" algn="ctr">
                  <a:defRPr sz="200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ONE 모바일고딕 Title" panose="00000500000000000000" pitchFamily="2" charset="-127"/>
                    <a:ea typeface="ONE 모바일고딕 Title" panose="00000500000000000000" pitchFamily="2" charset="-127"/>
                    <a:cs typeface="Pretendard SemiBold" panose="02000703000000020004" pitchFamily="2" charset="-127"/>
                  </a:defRPr>
                </a:lvl1pPr>
              </a:lstStyle>
              <a:p>
                <a:r>
                  <a:rPr lang="en-US" altLang="ko-KR" sz="1200" b="1" dirty="0">
                    <a:ln>
                      <a:solidFill>
                        <a:srgbClr val="307FE2">
                          <a:alpha val="0"/>
                        </a:srgbClr>
                      </a:solidFill>
                    </a:ln>
                    <a:solidFill>
                      <a:srgbClr val="307FE2"/>
                    </a:solidFill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2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48F5D504-1FD8-EFE4-FF42-31B0E3A4CBC8}"/>
                  </a:ext>
                </a:extLst>
              </p:cNvPr>
              <p:cNvSpPr txBox="1"/>
              <p:nvPr/>
            </p:nvSpPr>
            <p:spPr>
              <a:xfrm>
                <a:off x="1156592" y="1189733"/>
                <a:ext cx="2419893" cy="492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b="1" dirty="0">
                    <a:ln>
                      <a:solidFill>
                        <a:srgbClr val="307FE2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중국 발 공동화 </a:t>
                </a:r>
                <a:endParaRPr lang="en-US" altLang="ko-KR" b="1" dirty="0">
                  <a:ln>
                    <a:solidFill>
                      <a:srgbClr val="307FE2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endParaRPr>
              </a:p>
            </p:txBody>
          </p:sp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1ECF1EB-7BB8-902E-E5C5-31AB9C1A91D1}"/>
                </a:ext>
              </a:extLst>
            </p:cNvPr>
            <p:cNvSpPr txBox="1"/>
            <p:nvPr/>
          </p:nvSpPr>
          <p:spPr>
            <a:xfrm>
              <a:off x="720776" y="2167675"/>
              <a:ext cx="10692708" cy="861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1" indent="108000">
                <a:buClr>
                  <a:srgbClr val="307FE2"/>
                </a:buClr>
                <a:buSzPct val="110000"/>
                <a:buFont typeface="맑은 고딕" panose="020B0503020000020004" pitchFamily="50" charset="-127"/>
                <a:buChar char="›"/>
                <a:tabLst>
                  <a:tab pos="266224" algn="l"/>
                  <a:tab pos="266700" algn="l"/>
                </a:tabLst>
                <a:defRPr/>
              </a:pPr>
              <a:r>
                <a:rPr lang="ko-KR" altLang="en-US" sz="1200" dirty="0">
                  <a:ln>
                    <a:solidFill>
                      <a:srgbClr val="307FE2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중국의 소비 둔화</a:t>
              </a:r>
              <a:r>
                <a:rPr lang="en-US" altLang="ko-KR" sz="1200" dirty="0">
                  <a:ln>
                    <a:solidFill>
                      <a:srgbClr val="307FE2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. </a:t>
              </a:r>
              <a:r>
                <a:rPr lang="ko-KR" altLang="en-US" sz="1200" dirty="0">
                  <a:ln>
                    <a:solidFill>
                      <a:srgbClr val="307FE2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공급 과잉으로 밀어내기 수출 증가</a:t>
              </a:r>
              <a:endParaRPr lang="en-US" altLang="ko-KR" sz="1200" dirty="0">
                <a:ln>
                  <a:solidFill>
                    <a:srgbClr val="307FE2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  <a:p>
              <a:pPr marL="0" lvl="1" indent="108000">
                <a:buClr>
                  <a:srgbClr val="307FE2"/>
                </a:buClr>
                <a:buSzPct val="110000"/>
                <a:buFont typeface="맑은 고딕" panose="020B0503020000020004" pitchFamily="50" charset="-127"/>
                <a:buChar char="›"/>
                <a:tabLst>
                  <a:tab pos="266224" algn="l"/>
                  <a:tab pos="266700" algn="l"/>
                </a:tabLst>
                <a:defRPr/>
              </a:pPr>
              <a:r>
                <a:rPr lang="ko-KR" altLang="en-US" sz="1200" dirty="0">
                  <a:ln>
                    <a:solidFill>
                      <a:srgbClr val="307FE2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철강</a:t>
              </a:r>
              <a:r>
                <a:rPr lang="en-US" altLang="ko-KR" sz="1200" dirty="0">
                  <a:ln>
                    <a:solidFill>
                      <a:srgbClr val="307FE2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, </a:t>
              </a:r>
              <a:r>
                <a:rPr lang="ko-KR" altLang="en-US" sz="1200" dirty="0">
                  <a:ln>
                    <a:solidFill>
                      <a:srgbClr val="307FE2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석유화학</a:t>
              </a:r>
              <a:r>
                <a:rPr lang="en-US" altLang="ko-KR" sz="1200" dirty="0">
                  <a:ln>
                    <a:solidFill>
                      <a:srgbClr val="307FE2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, </a:t>
              </a:r>
              <a:r>
                <a:rPr lang="ko-KR" altLang="en-US" sz="1200" dirty="0">
                  <a:ln>
                    <a:solidFill>
                      <a:srgbClr val="307FE2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등 모든 제품 해당 </a:t>
              </a:r>
              <a:r>
                <a:rPr lang="en-US" altLang="ko-KR" sz="1200" dirty="0">
                  <a:ln>
                    <a:solidFill>
                      <a:srgbClr val="307FE2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: </a:t>
              </a:r>
              <a:r>
                <a:rPr lang="ko-KR" altLang="en-US" sz="1200" dirty="0">
                  <a:ln>
                    <a:solidFill>
                      <a:srgbClr val="307FE2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국내 산업 기반 붕괴 가능성</a:t>
              </a:r>
              <a:r>
                <a:rPr lang="en-US" altLang="ko-KR" sz="1200" dirty="0">
                  <a:ln>
                    <a:solidFill>
                      <a:srgbClr val="307FE2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:</a:t>
              </a:r>
            </a:p>
            <a:p>
              <a:pPr marL="0" lvl="1" indent="108000">
                <a:buClr>
                  <a:srgbClr val="307FE2"/>
                </a:buClr>
                <a:buSzPct val="110000"/>
                <a:buFont typeface="맑은 고딕" panose="020B0503020000020004" pitchFamily="50" charset="-127"/>
                <a:buChar char="›"/>
                <a:tabLst>
                  <a:tab pos="266224" algn="l"/>
                  <a:tab pos="266700" algn="l"/>
                </a:tabLst>
                <a:defRPr/>
              </a:pPr>
              <a:r>
                <a:rPr lang="en-US" altLang="ko-KR" sz="1200" dirty="0">
                  <a:ln>
                    <a:solidFill>
                      <a:srgbClr val="307FE2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 </a:t>
              </a:r>
              <a:r>
                <a:rPr lang="ko-KR" altLang="en-US" sz="1200" dirty="0">
                  <a:ln>
                    <a:solidFill>
                      <a:srgbClr val="307FE2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미국 식 </a:t>
              </a:r>
              <a:r>
                <a:rPr lang="ko-KR" altLang="en-US" sz="1200" dirty="0" err="1">
                  <a:ln>
                    <a:solidFill>
                      <a:srgbClr val="307FE2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러스트</a:t>
              </a:r>
              <a:r>
                <a:rPr lang="ko-KR" altLang="en-US" sz="1200" dirty="0">
                  <a:ln>
                    <a:solidFill>
                      <a:srgbClr val="307FE2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 벨트 화</a:t>
              </a: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2412592B-3F43-B6BD-3EFE-3BDCDD4F8D3C}"/>
              </a:ext>
            </a:extLst>
          </p:cNvPr>
          <p:cNvGrpSpPr/>
          <p:nvPr/>
        </p:nvGrpSpPr>
        <p:grpSpPr>
          <a:xfrm>
            <a:off x="2158788" y="3951297"/>
            <a:ext cx="8019531" cy="385765"/>
            <a:chOff x="749647" y="1167822"/>
            <a:chExt cx="10692708" cy="514354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7E5A87E-0CBB-144B-5F5A-7509C97972FE}"/>
                </a:ext>
              </a:extLst>
            </p:cNvPr>
            <p:cNvSpPr txBox="1"/>
            <p:nvPr/>
          </p:nvSpPr>
          <p:spPr>
            <a:xfrm>
              <a:off x="749647" y="1167822"/>
              <a:ext cx="10692708" cy="413155"/>
            </a:xfrm>
            <a:prstGeom prst="rect">
              <a:avLst/>
            </a:prstGeom>
            <a:solidFill>
              <a:srgbClr val="307FE2"/>
            </a:solidFill>
            <a:ln>
              <a:solidFill>
                <a:srgbClr val="307FE2"/>
              </a:solidFill>
            </a:ln>
          </p:spPr>
          <p:txBody>
            <a:bodyPr wrap="none" lIns="351000" rtlCol="0" anchor="ctr" anchorCtr="0">
              <a:noAutofit/>
            </a:bodyPr>
            <a:lstStyle>
              <a:defPPr>
                <a:defRPr lang="en-US"/>
              </a:defPPr>
              <a:lvl1pPr lvl="0" algn="ctr">
                <a:defRPr sz="200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ONE 모바일고딕 Title" panose="00000500000000000000" pitchFamily="2" charset="-127"/>
                  <a:ea typeface="ONE 모바일고딕 Title" panose="00000500000000000000" pitchFamily="2" charset="-127"/>
                  <a:cs typeface="Pretendard SemiBold" panose="02000703000000020004" pitchFamily="2" charset="-127"/>
                </a:defRPr>
              </a:lvl1pPr>
            </a:lstStyle>
            <a:p>
              <a:pPr algn="l"/>
              <a:endParaRPr lang="en-US" altLang="ko-KR" sz="1350" b="1" dirty="0">
                <a:ln>
                  <a:solidFill>
                    <a:srgbClr val="307FE2">
                      <a:alpha val="0"/>
                    </a:srgbClr>
                  </a:solidFill>
                </a:ln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C87240F-E06E-B1C6-3449-AC14239A2782}"/>
                </a:ext>
              </a:extLst>
            </p:cNvPr>
            <p:cNvSpPr txBox="1"/>
            <p:nvPr/>
          </p:nvSpPr>
          <p:spPr>
            <a:xfrm>
              <a:off x="847934" y="1245617"/>
              <a:ext cx="260246" cy="2575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none" rtlCol="0" anchor="ctr" anchorCtr="0">
              <a:noAutofit/>
            </a:bodyPr>
            <a:lstStyle>
              <a:defPPr>
                <a:defRPr lang="en-US"/>
              </a:defPPr>
              <a:lvl1pPr lvl="0" algn="ctr">
                <a:defRPr sz="200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ONE 모바일고딕 Title" panose="00000500000000000000" pitchFamily="2" charset="-127"/>
                  <a:ea typeface="ONE 모바일고딕 Title" panose="00000500000000000000" pitchFamily="2" charset="-127"/>
                  <a:cs typeface="Pretendard SemiBold" panose="02000703000000020004" pitchFamily="2" charset="-127"/>
                </a:defRPr>
              </a:lvl1pPr>
            </a:lstStyle>
            <a:p>
              <a:r>
                <a:rPr lang="en-US" altLang="ko-KR" sz="1200" b="1" dirty="0">
                  <a:ln>
                    <a:solidFill>
                      <a:srgbClr val="307FE2">
                        <a:alpha val="0"/>
                      </a:srgbClr>
                    </a:solidFill>
                  </a:ln>
                  <a:solidFill>
                    <a:srgbClr val="307FE2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3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D160AE4-A34F-9C36-A978-0E9294FF96BB}"/>
                </a:ext>
              </a:extLst>
            </p:cNvPr>
            <p:cNvSpPr txBox="1"/>
            <p:nvPr/>
          </p:nvSpPr>
          <p:spPr>
            <a:xfrm>
              <a:off x="1156592" y="1189733"/>
              <a:ext cx="5824672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spcBef>
                  <a:spcPts val="255"/>
                </a:spcBef>
              </a:pPr>
              <a:r>
                <a:rPr lang="ko-KR" altLang="en-US" b="1" dirty="0">
                  <a:ln>
                    <a:solidFill>
                      <a:srgbClr val="307FE2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인구 감소 고령화로 인한 </a:t>
              </a:r>
              <a:r>
                <a:rPr lang="ko-KR" altLang="en-US" b="1" dirty="0" err="1">
                  <a:ln>
                    <a:solidFill>
                      <a:srgbClr val="307FE2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국내발</a:t>
              </a:r>
              <a:r>
                <a:rPr lang="ko-KR" altLang="en-US" b="1" dirty="0">
                  <a:ln>
                    <a:solidFill>
                      <a:srgbClr val="307FE2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 공동화</a:t>
              </a:r>
              <a:r>
                <a:rPr lang="en-US" altLang="ko-KR" b="1" dirty="0">
                  <a:ln>
                    <a:solidFill>
                      <a:srgbClr val="307FE2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 </a:t>
              </a: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DBAA1E37-C68B-C586-1179-7314A1059730}"/>
              </a:ext>
            </a:extLst>
          </p:cNvPr>
          <p:cNvSpPr/>
          <p:nvPr/>
        </p:nvSpPr>
        <p:spPr>
          <a:xfrm>
            <a:off x="2113963" y="4404593"/>
            <a:ext cx="812358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7866" lvl="1"/>
            <a:r>
              <a:rPr lang="ko-K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노동력 감소 및 노령화로 잠재성장율 하락</a:t>
            </a:r>
            <a:endParaRPr lang="en-US" altLang="ko-K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866" lvl="1"/>
            <a:r>
              <a:rPr lang="ko-K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소비도 영향 받고</a:t>
            </a:r>
            <a:r>
              <a:rPr lang="en-US" altLang="ko-K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ko-K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지방부터 공동화</a:t>
            </a:r>
            <a:endParaRPr lang="en-US" altLang="ko-K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866" lvl="1"/>
            <a:r>
              <a:rPr lang="en-US" altLang="ko-K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ko-KR" alt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노란봉투법</a:t>
            </a:r>
            <a:r>
              <a:rPr lang="en-US" altLang="ko-K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</a:t>
            </a:r>
            <a:r>
              <a:rPr lang="ko-KR" alt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차상법</a:t>
            </a:r>
            <a:r>
              <a:rPr lang="ko-K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개정</a:t>
            </a:r>
            <a:endParaRPr lang="en-US" altLang="ko-K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74057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F7D5FA86-44E6-2AE5-B050-10D7534B59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FE3543-6A73-D168-EC46-F2D472CADB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9251" y="1752600"/>
            <a:ext cx="11189547" cy="1477328"/>
          </a:xfrm>
        </p:spPr>
        <p:txBody>
          <a:bodyPr/>
          <a:lstStyle/>
          <a:p>
            <a:pPr algn="ctr"/>
            <a:r>
              <a:rPr lang="en-US" altLang="ko-KR" sz="3200" dirty="0"/>
              <a:t>           </a:t>
            </a:r>
          </a:p>
          <a:p>
            <a:pPr algn="ctr"/>
            <a:r>
              <a:rPr lang="en-US" altLang="ko-KR" sz="3200" dirty="0"/>
              <a:t>        3.  3</a:t>
            </a:r>
            <a:r>
              <a:rPr lang="ko-KR" altLang="en-US" sz="3200" dirty="0"/>
              <a:t>대 공동화와 정부의 역할</a:t>
            </a:r>
            <a:endParaRPr lang="en-US" altLang="ko-KR" sz="3200" dirty="0"/>
          </a:p>
          <a:p>
            <a:pPr algn="ctr"/>
            <a:r>
              <a:rPr lang="en-US" altLang="ko-KR" sz="3200" dirty="0"/>
              <a:t>   </a:t>
            </a:r>
            <a:endParaRPr lang="ko-KR" altLang="en-US" sz="3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8BEC51-5BAA-D01E-734E-540A16D66F3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altLang="ko-KR" smtClean="0"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79327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06B9D1B2-2CA9-A061-DFDE-99AD10FBBB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CA065B6-52A3-06A5-B117-1F6BF3EEA0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0948" y="260560"/>
            <a:ext cx="8703252" cy="643398"/>
          </a:xfrm>
        </p:spPr>
        <p:txBody>
          <a:bodyPr>
            <a:normAutofit/>
          </a:bodyPr>
          <a:lstStyle/>
          <a:p>
            <a:pPr algn="ctr"/>
            <a:r>
              <a:rPr lang="en-US" altLang="ko-KR" sz="2700" dirty="0"/>
              <a:t>3 </a:t>
            </a:r>
            <a:r>
              <a:rPr lang="ko-KR" altLang="en-US" sz="2700" dirty="0"/>
              <a:t>대 공동화에 대체하는 정부의 역할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666BED4-9C4D-B420-2423-53ADACA65580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85800" y="1143000"/>
            <a:ext cx="11097491" cy="5382430"/>
          </a:xfrm>
        </p:spPr>
        <p:txBody>
          <a:bodyPr>
            <a:noAutofit/>
          </a:bodyPr>
          <a:lstStyle/>
          <a:p>
            <a:pPr marR="0" algn="l" fontAlgn="base" latinLnBrk="1"/>
            <a:r>
              <a:rPr lang="ko-KR" altLang="en-US" kern="0" spc="0" dirty="0">
                <a:solidFill>
                  <a:srgbClr val="89BAA5"/>
                </a:solidFill>
                <a:effectLst/>
                <a:latin typeface="KoPub돋움체 Light"/>
                <a:ea typeface="KoPub돋움체 Light"/>
              </a:rPr>
              <a:t>■■</a:t>
            </a:r>
            <a:r>
              <a:rPr lang="ko-KR" altLang="en-US" kern="0" spc="0" dirty="0">
                <a:solidFill>
                  <a:srgbClr val="000000"/>
                </a:solidFill>
                <a:effectLst/>
                <a:latin typeface="KoPub돋움체 Medium"/>
                <a:ea typeface="KoPub돋움체 Medium"/>
              </a:rPr>
              <a:t>대응의 핵심 주체인 정부의 역할에 대한 새 인식</a:t>
            </a:r>
            <a:endParaRPr lang="en-US" altLang="ko-KR" kern="0" spc="0" dirty="0">
              <a:solidFill>
                <a:srgbClr val="000000"/>
              </a:solidFill>
              <a:effectLst/>
              <a:latin typeface="KoPub돋움체 Medium"/>
              <a:ea typeface="KoPub돋움체 Medium"/>
            </a:endParaRPr>
          </a:p>
          <a:p>
            <a:pPr marR="0" algn="l" fontAlgn="base" latinLnBrk="1"/>
            <a:endParaRPr lang="ko-KR" altLang="en-US" kern="0" spc="0" dirty="0">
              <a:solidFill>
                <a:srgbClr val="000000"/>
              </a:solidFill>
              <a:effectLst/>
              <a:latin typeface="KoPub돋움체 Medium"/>
            </a:endParaRPr>
          </a:p>
          <a:p>
            <a:pPr marR="0" algn="l" fontAlgn="base" latinLnBrk="1"/>
            <a:r>
              <a:rPr lang="en-US" altLang="ko-KR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•</a:t>
            </a:r>
            <a:r>
              <a:rPr lang="ko-KR" altLang="en-US" kern="0" spc="0" dirty="0">
                <a:solidFill>
                  <a:srgbClr val="000000"/>
                </a:solidFill>
                <a:effectLst/>
                <a:latin typeface="KoPub돋움체 Medium"/>
                <a:ea typeface="KoPub돋움체 Medium"/>
              </a:rPr>
              <a:t> 정부 정책 대응의 중요성</a:t>
            </a:r>
            <a:endParaRPr lang="en-US" altLang="ko-KR" kern="0" spc="0" dirty="0">
              <a:solidFill>
                <a:srgbClr val="000000"/>
              </a:solidFill>
              <a:effectLst/>
              <a:latin typeface="KoPub돋움체 Medium"/>
              <a:ea typeface="KoPub돋움체 Medium"/>
            </a:endParaRPr>
          </a:p>
          <a:p>
            <a:pPr marR="0" algn="l" fontAlgn="base" latinLnBrk="1"/>
            <a:endParaRPr lang="ko-KR" altLang="en-US" kern="0" spc="0" dirty="0">
              <a:solidFill>
                <a:srgbClr val="000000"/>
              </a:solidFill>
              <a:effectLst/>
              <a:latin typeface="KoPub돋움체 Medium"/>
            </a:endParaRPr>
          </a:p>
          <a:p>
            <a:pPr marR="0" algn="l" fontAlgn="base" latinLnBrk="1"/>
            <a:r>
              <a:rPr lang="en-US" altLang="ko-KR" kern="0" spc="0" dirty="0">
                <a:solidFill>
                  <a:srgbClr val="000000"/>
                </a:solidFill>
                <a:effectLst/>
                <a:latin typeface="KoPub돋움체 Medium"/>
                <a:ea typeface="KoPub돋움체 Medium"/>
              </a:rPr>
              <a:t>- </a:t>
            </a:r>
            <a:r>
              <a:rPr lang="ko-KR" altLang="en-US" kern="0" spc="0" dirty="0">
                <a:solidFill>
                  <a:srgbClr val="000000"/>
                </a:solidFill>
                <a:effectLst/>
                <a:latin typeface="KoPub돋움체 Medium"/>
                <a:ea typeface="KoPub돋움체 Medium"/>
              </a:rPr>
              <a:t>산업공동화는 기업들 차원에서는 미국발 중국발 쇼크에 대응하는 최적 선택의 결과</a:t>
            </a:r>
            <a:endParaRPr lang="ko-KR" altLang="en-US" kern="0" spc="0" dirty="0">
              <a:solidFill>
                <a:srgbClr val="000000"/>
              </a:solidFill>
              <a:effectLst/>
              <a:latin typeface="KoPub돋움체 Medium"/>
            </a:endParaRPr>
          </a:p>
          <a:p>
            <a:pPr marR="0" algn="l" fontAlgn="base" latinLnBrk="1"/>
            <a:r>
              <a:rPr lang="en-US" altLang="ko-KR" kern="0" spc="0" dirty="0">
                <a:solidFill>
                  <a:srgbClr val="000000"/>
                </a:solidFill>
                <a:effectLst/>
                <a:latin typeface="KoPub돋움체 Medium"/>
                <a:ea typeface="KoPub돋움체 Medium"/>
              </a:rPr>
              <a:t>- </a:t>
            </a:r>
            <a:r>
              <a:rPr lang="ko-KR" altLang="en-US" kern="0" spc="0" dirty="0">
                <a:solidFill>
                  <a:srgbClr val="000000"/>
                </a:solidFill>
                <a:effectLst/>
                <a:latin typeface="KoPub돋움체 Medium"/>
                <a:ea typeface="KoPub돋움체 Medium"/>
              </a:rPr>
              <a:t>그러나 그 결과인 산업공동화는 국민경제적 차원에서는 바람직하지 않음</a:t>
            </a:r>
            <a:endParaRPr lang="ko-KR" altLang="en-US" kern="0" spc="0" dirty="0">
              <a:solidFill>
                <a:srgbClr val="000000"/>
              </a:solidFill>
              <a:effectLst/>
              <a:latin typeface="KoPub돋움체 Medium"/>
            </a:endParaRPr>
          </a:p>
          <a:p>
            <a:pPr marR="0" lvl="0" algn="l" fontAlgn="base" latinLnBrk="1">
              <a:buFont typeface="Wingdings" panose="05000000000000000000" pitchFamily="2" charset="2"/>
              <a:buChar char="-"/>
            </a:pPr>
            <a:r>
              <a:rPr lang="ko-KR" altLang="en-US" kern="0" spc="0" dirty="0">
                <a:solidFill>
                  <a:srgbClr val="000000"/>
                </a:solidFill>
                <a:effectLst/>
                <a:latin typeface="KoPub돋움체 Medium"/>
                <a:ea typeface="KoPub돋움체 Medium"/>
              </a:rPr>
              <a:t>기업과 국민경제 </a:t>
            </a:r>
            <a:r>
              <a:rPr lang="en-US" altLang="ko-KR" kern="0" spc="0" dirty="0">
                <a:solidFill>
                  <a:srgbClr val="000000"/>
                </a:solidFill>
                <a:effectLst/>
                <a:latin typeface="KoPub돋움체 Medium"/>
                <a:ea typeface="KoPub돋움체 Medium"/>
              </a:rPr>
              <a:t>(</a:t>
            </a:r>
            <a:r>
              <a:rPr lang="ko-KR" altLang="en-US" kern="0" spc="0" dirty="0">
                <a:solidFill>
                  <a:srgbClr val="000000"/>
                </a:solidFill>
                <a:effectLst/>
                <a:latin typeface="KoPub돋움체 Medium"/>
                <a:ea typeface="KoPub돋움체 Medium"/>
              </a:rPr>
              <a:t>국민의 삶</a:t>
            </a:r>
            <a:r>
              <a:rPr lang="en-US" altLang="ko-KR" kern="0" spc="0" dirty="0">
                <a:solidFill>
                  <a:srgbClr val="000000"/>
                </a:solidFill>
                <a:effectLst/>
                <a:latin typeface="KoPub돋움체 Medium"/>
                <a:ea typeface="KoPub돋움체 Medium"/>
              </a:rPr>
              <a:t>) </a:t>
            </a:r>
            <a:r>
              <a:rPr lang="ko-KR" altLang="en-US" kern="0" spc="0" dirty="0">
                <a:solidFill>
                  <a:srgbClr val="000000"/>
                </a:solidFill>
                <a:effectLst/>
                <a:latin typeface="KoPub돋움체 Medium"/>
                <a:ea typeface="KoPub돋움체 Medium"/>
              </a:rPr>
              <a:t>간에 </a:t>
            </a:r>
            <a:r>
              <a:rPr lang="en-US" altLang="ko-KR" kern="0" spc="0" dirty="0">
                <a:solidFill>
                  <a:srgbClr val="000000"/>
                </a:solidFill>
                <a:effectLst/>
                <a:latin typeface="KoPub돋움체 Medium"/>
                <a:ea typeface="KoPub돋움체 Medium"/>
              </a:rPr>
              <a:t>decoupling </a:t>
            </a:r>
            <a:r>
              <a:rPr lang="ko-KR" altLang="en-US" kern="0" spc="0" dirty="0">
                <a:solidFill>
                  <a:srgbClr val="000000"/>
                </a:solidFill>
                <a:effectLst/>
                <a:latin typeface="KoPub돋움체 Medium"/>
                <a:ea typeface="KoPub돋움체 Medium"/>
              </a:rPr>
              <a:t>심화 </a:t>
            </a:r>
            <a:endParaRPr lang="ko-KR" altLang="en-US" kern="0" spc="0" dirty="0">
              <a:solidFill>
                <a:srgbClr val="000000"/>
              </a:solidFill>
              <a:effectLst/>
              <a:latin typeface="KoPub돋움체 Medium"/>
            </a:endParaRPr>
          </a:p>
          <a:p>
            <a:pPr marR="0" lvl="0" algn="l" fontAlgn="base" latinLnBrk="1">
              <a:buFont typeface="Wingdings" panose="05000000000000000000" pitchFamily="2" charset="2"/>
              <a:buChar char="-"/>
            </a:pPr>
            <a:r>
              <a:rPr lang="ko-KR" altLang="en-US" kern="0" spc="0" dirty="0" err="1">
                <a:solidFill>
                  <a:srgbClr val="000000"/>
                </a:solidFill>
                <a:effectLst/>
                <a:latin typeface="KoPub돋움체 Medium"/>
                <a:ea typeface="KoPub돋움체 Medium"/>
              </a:rPr>
              <a:t>정부과</a:t>
            </a:r>
            <a:r>
              <a:rPr lang="ko-KR" altLang="en-US" kern="0" spc="0" dirty="0">
                <a:solidFill>
                  <a:srgbClr val="000000"/>
                </a:solidFill>
                <a:effectLst/>
                <a:latin typeface="KoPub돋움체 Medium"/>
                <a:ea typeface="KoPub돋움체 Medium"/>
              </a:rPr>
              <a:t> 이 갭을 메꾸어 주어야</a:t>
            </a:r>
            <a:r>
              <a:rPr lang="en-US" altLang="ko-KR" kern="0" spc="0" dirty="0">
                <a:solidFill>
                  <a:srgbClr val="000000"/>
                </a:solidFill>
                <a:effectLst/>
                <a:latin typeface="KoPub돋움체 Medium"/>
                <a:ea typeface="KoPub돋움체 Medium"/>
              </a:rPr>
              <a:t>: </a:t>
            </a:r>
            <a:r>
              <a:rPr lang="ko-KR" altLang="en-US" kern="0" spc="0" dirty="0">
                <a:solidFill>
                  <a:srgbClr val="000000"/>
                </a:solidFill>
                <a:effectLst/>
                <a:latin typeface="KoPub돋움체 Medium"/>
                <a:ea typeface="KoPub돋움체 Medium"/>
              </a:rPr>
              <a:t>즉</a:t>
            </a:r>
            <a:r>
              <a:rPr lang="en-US" altLang="ko-KR" kern="0" spc="0" dirty="0">
                <a:solidFill>
                  <a:srgbClr val="000000"/>
                </a:solidFill>
                <a:effectLst/>
                <a:latin typeface="KoPub돋움체 Medium"/>
                <a:ea typeface="KoPub돋움체 Medium"/>
              </a:rPr>
              <a:t>, </a:t>
            </a:r>
            <a:r>
              <a:rPr lang="ko-KR" altLang="en-US" kern="0" spc="0" dirty="0">
                <a:solidFill>
                  <a:srgbClr val="000000"/>
                </a:solidFill>
                <a:effectLst/>
                <a:latin typeface="KoPub돋움체 Medium"/>
                <a:ea typeface="KoPub돋움체 Medium"/>
              </a:rPr>
              <a:t>정부의 핵심 역할로 대두</a:t>
            </a:r>
            <a:endParaRPr lang="en-US" altLang="ko-KR" kern="0" spc="0" dirty="0">
              <a:solidFill>
                <a:srgbClr val="000000"/>
              </a:solidFill>
              <a:effectLst/>
              <a:latin typeface="KoPub돋움체 Medium"/>
              <a:ea typeface="KoPub돋움체 Medium"/>
            </a:endParaRPr>
          </a:p>
          <a:p>
            <a:pPr marR="0" lvl="0" algn="l" fontAlgn="base" latinLnBrk="1">
              <a:buFont typeface="Wingdings" panose="05000000000000000000" pitchFamily="2" charset="2"/>
              <a:buChar char="-"/>
            </a:pPr>
            <a:endParaRPr lang="ko-KR" altLang="en-US" kern="0" spc="0" dirty="0">
              <a:solidFill>
                <a:srgbClr val="000000"/>
              </a:solidFill>
              <a:effectLst/>
              <a:latin typeface="KoPub돋움체 Medium"/>
            </a:endParaRPr>
          </a:p>
          <a:p>
            <a:pPr marR="0" algn="l" fontAlgn="base" latinLnBrk="1"/>
            <a:r>
              <a:rPr lang="en-US" altLang="ko-KR" kern="0" spc="0" dirty="0">
                <a:solidFill>
                  <a:srgbClr val="7F7F7F"/>
                </a:solidFill>
                <a:effectLst/>
                <a:latin typeface="KoPub돋움체 Light"/>
                <a:ea typeface="KoPub돋움체 Light"/>
              </a:rPr>
              <a:t>•</a:t>
            </a:r>
            <a:r>
              <a:rPr lang="ko-KR" altLang="en-US" kern="0" spc="0" dirty="0">
                <a:solidFill>
                  <a:srgbClr val="000000"/>
                </a:solidFill>
                <a:effectLst/>
                <a:latin typeface="KoPub돋움체 Medium"/>
                <a:ea typeface="KoPub돋움체 Medium"/>
              </a:rPr>
              <a:t> </a:t>
            </a:r>
            <a:r>
              <a:rPr lang="ko-KR" altLang="en-US" kern="100" spc="0" dirty="0">
                <a:solidFill>
                  <a:srgbClr val="404040"/>
                </a:solidFill>
                <a:effectLst/>
                <a:latin typeface="Pretendard" panose="02000503000000020004"/>
                <a:ea typeface="Pretendard" panose="02000503000000020004"/>
              </a:rPr>
              <a:t>국민</a:t>
            </a:r>
            <a:r>
              <a:rPr lang="en-US" altLang="ko-KR" kern="100" spc="0" dirty="0">
                <a:solidFill>
                  <a:srgbClr val="404040"/>
                </a:solidFill>
                <a:effectLst/>
                <a:latin typeface="Pretendard SemiBold" panose="02000503000000020004"/>
                <a:ea typeface="Pretendard" panose="02000503000000020004"/>
              </a:rPr>
              <a:t>, </a:t>
            </a:r>
            <a:r>
              <a:rPr lang="ko-KR" altLang="en-US" kern="100" spc="0" dirty="0">
                <a:solidFill>
                  <a:srgbClr val="404040"/>
                </a:solidFill>
                <a:effectLst/>
                <a:latin typeface="Pretendard" panose="02000503000000020004"/>
                <a:ea typeface="Pretendard" panose="02000503000000020004"/>
              </a:rPr>
              <a:t>기업</a:t>
            </a:r>
            <a:r>
              <a:rPr lang="en-US" altLang="ko-KR" kern="100" spc="0" dirty="0">
                <a:solidFill>
                  <a:srgbClr val="404040"/>
                </a:solidFill>
                <a:effectLst/>
                <a:latin typeface="Pretendard SemiBold" panose="02000503000000020004"/>
                <a:ea typeface="Pretendard" panose="02000503000000020004"/>
              </a:rPr>
              <a:t>, </a:t>
            </a:r>
            <a:r>
              <a:rPr lang="ko-KR" altLang="en-US" kern="100" spc="0" dirty="0">
                <a:solidFill>
                  <a:srgbClr val="404040"/>
                </a:solidFill>
                <a:effectLst/>
                <a:latin typeface="Pretendard" panose="02000503000000020004"/>
                <a:ea typeface="Pretendard" panose="02000503000000020004"/>
              </a:rPr>
              <a:t>사회의 역량을 높이는 </a:t>
            </a:r>
            <a:r>
              <a:rPr lang="en-US" altLang="ko-KR" kern="100" spc="0" dirty="0">
                <a:solidFill>
                  <a:srgbClr val="404040"/>
                </a:solidFill>
                <a:effectLst/>
                <a:latin typeface="Pretendard SemiBold" panose="02000503000000020004"/>
                <a:ea typeface="Pretendard" panose="02000503000000020004"/>
              </a:rPr>
              <a:t>Enabling State(</a:t>
            </a:r>
            <a:r>
              <a:rPr lang="ko-KR" altLang="en-US" kern="100" spc="0" dirty="0">
                <a:solidFill>
                  <a:srgbClr val="404040"/>
                </a:solidFill>
                <a:effectLst/>
                <a:latin typeface="Pretendard" panose="02000503000000020004"/>
                <a:ea typeface="Pretendard" panose="02000503000000020004"/>
              </a:rPr>
              <a:t>역량 증진형 국가</a:t>
            </a:r>
            <a:r>
              <a:rPr lang="en-US" altLang="ko-KR" kern="100" spc="0" dirty="0">
                <a:solidFill>
                  <a:srgbClr val="404040"/>
                </a:solidFill>
                <a:effectLst/>
                <a:latin typeface="Pretendard SemiBold" panose="02000503000000020004"/>
                <a:ea typeface="Pretendard" panose="02000503000000020004"/>
              </a:rPr>
              <a:t>) </a:t>
            </a:r>
            <a:r>
              <a:rPr lang="ko-KR" altLang="en-US" kern="100" spc="0" dirty="0">
                <a:solidFill>
                  <a:srgbClr val="404040"/>
                </a:solidFill>
                <a:effectLst/>
                <a:latin typeface="Pretendard" panose="02000503000000020004"/>
                <a:ea typeface="Pretendard" panose="02000503000000020004"/>
              </a:rPr>
              <a:t>필요</a:t>
            </a:r>
            <a:endParaRPr lang="en-US" altLang="ko-KR" kern="100" spc="0" dirty="0">
              <a:solidFill>
                <a:srgbClr val="404040"/>
              </a:solidFill>
              <a:effectLst/>
              <a:latin typeface="Pretendard" panose="02000503000000020004"/>
              <a:ea typeface="Pretendard" panose="02000503000000020004"/>
            </a:endParaRPr>
          </a:p>
          <a:p>
            <a:pPr marR="0" algn="l" fontAlgn="base" latinLnBrk="1"/>
            <a:endParaRPr lang="ko-KR" altLang="en-US" kern="0" spc="0" dirty="0">
              <a:solidFill>
                <a:srgbClr val="000000"/>
              </a:solidFill>
              <a:effectLst/>
              <a:latin typeface="KoPub돋움체 Medium"/>
            </a:endParaRPr>
          </a:p>
          <a:p>
            <a:pPr marR="0" algn="l" fontAlgn="base" latinLnBrk="0"/>
            <a:r>
              <a:rPr lang="en-US" altLang="ko-KR" kern="100" spc="0" dirty="0">
                <a:solidFill>
                  <a:srgbClr val="404040"/>
                </a:solidFill>
                <a:effectLst/>
                <a:latin typeface="Pretendard SemiBold" panose="02000503000000020004"/>
                <a:ea typeface="Pretendard" panose="02000503000000020004"/>
              </a:rPr>
              <a:t>- </a:t>
            </a:r>
            <a:r>
              <a:rPr lang="ko-KR" altLang="en-US" kern="100" spc="0" dirty="0">
                <a:solidFill>
                  <a:srgbClr val="404040"/>
                </a:solidFill>
                <a:effectLst/>
                <a:latin typeface="Pretendard" panose="02000503000000020004"/>
                <a:ea typeface="Pretendard" panose="02000503000000020004"/>
              </a:rPr>
              <a:t>국가유형의 이전</a:t>
            </a:r>
            <a:endParaRPr lang="ko-KR" altLang="en-US" kern="0" spc="0" dirty="0">
              <a:solidFill>
                <a:srgbClr val="000000"/>
              </a:solidFill>
              <a:effectLst/>
              <a:latin typeface="KoPub바탕체 Light"/>
            </a:endParaRPr>
          </a:p>
          <a:p>
            <a:pPr marR="0" algn="l" fontAlgn="base" latinLnBrk="0"/>
            <a:r>
              <a:rPr lang="ko-KR" altLang="en-US" kern="100" spc="0" dirty="0">
                <a:solidFill>
                  <a:srgbClr val="404040"/>
                </a:solidFill>
                <a:effectLst/>
                <a:latin typeface="Pretendard" panose="02000503000000020004"/>
                <a:ea typeface="Pretendard" panose="02000503000000020004"/>
              </a:rPr>
              <a:t>발전국가 </a:t>
            </a:r>
            <a:r>
              <a:rPr lang="en-US" altLang="ko-KR" kern="100" spc="0" dirty="0">
                <a:solidFill>
                  <a:srgbClr val="404040"/>
                </a:solidFill>
                <a:effectLst/>
                <a:latin typeface="Pretendard" panose="02000503000000020004"/>
                <a:ea typeface="Pretendard" panose="02000503000000020004"/>
              </a:rPr>
              <a:t>–</a:t>
            </a:r>
            <a:r>
              <a:rPr lang="en-US" altLang="ko-KR" kern="100" spc="0" dirty="0">
                <a:solidFill>
                  <a:srgbClr val="404040"/>
                </a:solidFill>
                <a:effectLst/>
                <a:latin typeface="Pretendard SemiBold" panose="02000503000000020004"/>
                <a:ea typeface="Pretendard" panose="02000503000000020004"/>
              </a:rPr>
              <a:t>&gt; </a:t>
            </a:r>
            <a:r>
              <a:rPr lang="ko-KR" altLang="en-US" kern="100" spc="0" dirty="0">
                <a:solidFill>
                  <a:srgbClr val="404040"/>
                </a:solidFill>
                <a:effectLst/>
                <a:latin typeface="Pretendard" panose="02000503000000020004"/>
                <a:ea typeface="Pretendard" panose="02000503000000020004"/>
              </a:rPr>
              <a:t>복지국가 </a:t>
            </a:r>
            <a:r>
              <a:rPr lang="en-US" altLang="ko-KR" kern="100" spc="0" dirty="0">
                <a:solidFill>
                  <a:srgbClr val="404040"/>
                </a:solidFill>
                <a:effectLst/>
                <a:latin typeface="Pretendard" panose="02000503000000020004"/>
                <a:ea typeface="Pretendard" panose="02000503000000020004"/>
              </a:rPr>
              <a:t>–</a:t>
            </a:r>
            <a:r>
              <a:rPr lang="en-US" altLang="ko-KR" kern="100" spc="0" dirty="0">
                <a:solidFill>
                  <a:srgbClr val="404040"/>
                </a:solidFill>
                <a:effectLst/>
                <a:latin typeface="Pretendard SemiBold" panose="02000503000000020004"/>
                <a:ea typeface="Pretendard" panose="02000503000000020004"/>
              </a:rPr>
              <a:t>&gt; </a:t>
            </a:r>
            <a:r>
              <a:rPr lang="ko-KR" altLang="en-US" kern="100" spc="0" dirty="0">
                <a:solidFill>
                  <a:srgbClr val="404040"/>
                </a:solidFill>
                <a:effectLst/>
                <a:latin typeface="Pretendard" panose="02000503000000020004"/>
                <a:ea typeface="Pretendard" panose="02000503000000020004"/>
              </a:rPr>
              <a:t>역량증진 국가 </a:t>
            </a:r>
            <a:r>
              <a:rPr lang="en-US" altLang="ko-KR" kern="100" spc="0" dirty="0">
                <a:solidFill>
                  <a:srgbClr val="404040"/>
                </a:solidFill>
                <a:effectLst/>
                <a:latin typeface="Pretendard SemiBold" panose="02000503000000020004"/>
                <a:ea typeface="Pretendard" panose="02000503000000020004"/>
              </a:rPr>
              <a:t>(Schumpeterian Workfare state)</a:t>
            </a:r>
          </a:p>
          <a:p>
            <a:pPr marR="0" algn="l" fontAlgn="base" latinLnBrk="0"/>
            <a:endParaRPr lang="ko-KR" altLang="en-US" kern="0" spc="0" dirty="0">
              <a:solidFill>
                <a:srgbClr val="000000"/>
              </a:solidFill>
              <a:effectLst/>
              <a:latin typeface="KoPub바탕체 Light"/>
            </a:endParaRPr>
          </a:p>
          <a:p>
            <a:pPr marL="285750" marR="0" indent="-285750" algn="l" fontAlgn="base" latinLnBrk="0">
              <a:buFontTx/>
              <a:buChar char="-"/>
            </a:pPr>
            <a:r>
              <a:rPr lang="ko-KR" altLang="en-US" kern="100" spc="0" dirty="0">
                <a:solidFill>
                  <a:srgbClr val="404040"/>
                </a:solidFill>
                <a:effectLst/>
                <a:latin typeface="Pretendard" panose="02000503000000020004"/>
                <a:ea typeface="Pretendard" panose="02000503000000020004"/>
              </a:rPr>
              <a:t>복지국가는 그 경직성으로 인해 재정적자를 낳는 부작용</a:t>
            </a:r>
            <a:endParaRPr lang="en-US" altLang="ko-KR" kern="100" spc="0" dirty="0">
              <a:solidFill>
                <a:srgbClr val="404040"/>
              </a:solidFill>
              <a:effectLst/>
              <a:latin typeface="Pretendard" panose="02000503000000020004"/>
              <a:ea typeface="Pretendard" panose="02000503000000020004"/>
            </a:endParaRPr>
          </a:p>
          <a:p>
            <a:pPr marL="285750" marR="0" indent="-285750" algn="l" fontAlgn="base" latinLnBrk="0">
              <a:buFontTx/>
              <a:buChar char="-"/>
            </a:pPr>
            <a:endParaRPr lang="ko-KR" altLang="en-US" kern="0" spc="0" dirty="0">
              <a:solidFill>
                <a:srgbClr val="000000"/>
              </a:solidFill>
              <a:effectLst/>
              <a:latin typeface="KoPub바탕체 Light"/>
            </a:endParaRPr>
          </a:p>
          <a:p>
            <a:pPr marL="285750" marR="0" indent="-285750" algn="l" fontAlgn="base" latinLnBrk="0">
              <a:buFontTx/>
              <a:buChar char="-"/>
            </a:pPr>
            <a:r>
              <a:rPr lang="ko-KR" altLang="en-US" kern="100" spc="0" dirty="0">
                <a:solidFill>
                  <a:srgbClr val="404040"/>
                </a:solidFill>
                <a:effectLst/>
                <a:latin typeface="Pretendard" panose="02000503000000020004"/>
                <a:ea typeface="Pretendard" panose="02000503000000020004"/>
              </a:rPr>
              <a:t>개별 경제주체의 역량을 스스로 일자리를 확보할 수 있게 도와주어서</a:t>
            </a:r>
            <a:endParaRPr lang="en-US" altLang="ko-KR" kern="100" spc="0" dirty="0">
              <a:solidFill>
                <a:srgbClr val="404040"/>
              </a:solidFill>
              <a:effectLst/>
              <a:latin typeface="Pretendard" panose="02000503000000020004"/>
              <a:ea typeface="Pretendard" panose="02000503000000020004"/>
            </a:endParaRPr>
          </a:p>
          <a:p>
            <a:pPr marR="0" algn="l" fontAlgn="base" latinLnBrk="0"/>
            <a:r>
              <a:rPr lang="en-US" altLang="ko-KR" kern="100" dirty="0">
                <a:solidFill>
                  <a:srgbClr val="404040"/>
                </a:solidFill>
                <a:latin typeface="Pretendard" panose="02000503000000020004"/>
                <a:ea typeface="Pretendard" panose="02000503000000020004"/>
              </a:rPr>
              <a:t>     </a:t>
            </a:r>
            <a:r>
              <a:rPr lang="ko-KR" altLang="en-US" kern="100" spc="0" dirty="0">
                <a:solidFill>
                  <a:srgbClr val="404040"/>
                </a:solidFill>
                <a:effectLst/>
                <a:latin typeface="Pretendard" panose="02000503000000020004"/>
                <a:ea typeface="Pretendard" panose="02000503000000020004"/>
              </a:rPr>
              <a:t>국가 재정에 대한 의존도 줄여야</a:t>
            </a:r>
            <a:endParaRPr lang="ko-KR" altLang="en-US" kern="0" spc="0" dirty="0">
              <a:solidFill>
                <a:srgbClr val="000000"/>
              </a:solidFill>
              <a:effectLst/>
              <a:latin typeface="KoPub바탕체 Light"/>
            </a:endParaRPr>
          </a:p>
          <a:p>
            <a:pPr marR="0" algn="l" fontAlgn="base" latinLnBrk="1"/>
            <a:endParaRPr lang="en-US" altLang="ko-KR" kern="0" spc="0" dirty="0">
              <a:solidFill>
                <a:srgbClr val="000000"/>
              </a:solidFill>
              <a:effectLst/>
              <a:latin typeface="KoPub돋움체 Medium"/>
              <a:ea typeface="KoPub돋움체 Medium"/>
            </a:endParaRPr>
          </a:p>
        </p:txBody>
      </p:sp>
    </p:spTree>
    <p:extLst>
      <p:ext uri="{BB962C8B-B14F-4D97-AF65-F5344CB8AC3E}">
        <p14:creationId xmlns:p14="http://schemas.microsoft.com/office/powerpoint/2010/main" val="4979614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44A82484-15E8-6880-0661-1ED051A4EF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C27604A-B377-AC78-385D-E33AEF31FC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0948" y="260560"/>
            <a:ext cx="8703252" cy="643398"/>
          </a:xfrm>
        </p:spPr>
        <p:txBody>
          <a:bodyPr>
            <a:normAutofit/>
          </a:bodyPr>
          <a:lstStyle/>
          <a:p>
            <a:pPr algn="ctr"/>
            <a:r>
              <a:rPr lang="en-US" altLang="ko-KR" sz="28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•</a:t>
            </a:r>
            <a:r>
              <a:rPr lang="ko-KR" altLang="en-US" sz="2800" kern="0" spc="0" dirty="0">
                <a:solidFill>
                  <a:srgbClr val="000000"/>
                </a:solidFill>
                <a:effectLst/>
                <a:latin typeface="KoPub돋움체 Medium"/>
                <a:ea typeface="KoPub돋움체 Medium"/>
              </a:rPr>
              <a:t> 한국형 신 산업정책</a:t>
            </a:r>
            <a:endParaRPr lang="ko-KR" altLang="en-US" sz="2700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B426119-8F2E-419C-D33A-1E01C495FA65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85800" y="1143000"/>
            <a:ext cx="11097491" cy="5382430"/>
          </a:xfrm>
        </p:spPr>
        <p:txBody>
          <a:bodyPr>
            <a:noAutofit/>
          </a:bodyPr>
          <a:lstStyle/>
          <a:p>
            <a:pPr marR="0" algn="l" fontAlgn="base" latinLnBrk="1"/>
            <a:r>
              <a:rPr lang="en-US" altLang="ko-KR" kern="100" spc="0" dirty="0">
                <a:solidFill>
                  <a:srgbClr val="000000"/>
                </a:solidFill>
                <a:effectLst/>
                <a:latin typeface="Pretendard SemiBold" panose="02000503000000020004"/>
                <a:ea typeface="Pretendard SemiBold" panose="02000503000000020004"/>
              </a:rPr>
              <a:t>- </a:t>
            </a:r>
            <a:r>
              <a:rPr lang="ko-KR" altLang="en-US" kern="100" spc="0" dirty="0">
                <a:solidFill>
                  <a:srgbClr val="000000"/>
                </a:solidFill>
                <a:effectLst/>
                <a:latin typeface="Pretendard SemiBold" panose="02000503000000020004"/>
                <a:ea typeface="Pretendard SemiBold" panose="02000503000000020004"/>
              </a:rPr>
              <a:t>한국은 현재 </a:t>
            </a:r>
            <a:r>
              <a:rPr lang="ko-KR" altLang="en-US" kern="100" spc="0" dirty="0" err="1">
                <a:solidFill>
                  <a:srgbClr val="000000"/>
                </a:solidFill>
                <a:effectLst/>
                <a:latin typeface="Pretendard SemiBold" panose="02000503000000020004"/>
                <a:ea typeface="Pretendard SemiBold" panose="02000503000000020004"/>
              </a:rPr>
              <a:t>패권국인</a:t>
            </a:r>
            <a:r>
              <a:rPr lang="ko-KR" altLang="en-US" kern="100" spc="0" dirty="0">
                <a:solidFill>
                  <a:srgbClr val="000000"/>
                </a:solidFill>
                <a:effectLst/>
                <a:latin typeface="Pretendard SemiBold" panose="02000503000000020004"/>
                <a:ea typeface="Pretendard SemiBold" panose="02000503000000020004"/>
              </a:rPr>
              <a:t> 미국과도 다르고 아직 </a:t>
            </a:r>
            <a:r>
              <a:rPr lang="ko-KR" altLang="en-US" kern="100" spc="0" dirty="0" err="1">
                <a:solidFill>
                  <a:srgbClr val="000000"/>
                </a:solidFill>
                <a:effectLst/>
                <a:latin typeface="Pretendard SemiBold" panose="02000503000000020004"/>
                <a:ea typeface="Pretendard SemiBold" panose="02000503000000020004"/>
              </a:rPr>
              <a:t>추격국인</a:t>
            </a:r>
            <a:r>
              <a:rPr lang="ko-KR" altLang="en-US" kern="100" spc="0" dirty="0">
                <a:solidFill>
                  <a:srgbClr val="000000"/>
                </a:solidFill>
                <a:effectLst/>
                <a:latin typeface="Pretendard SemiBold" panose="02000503000000020004"/>
                <a:ea typeface="Pretendard SemiBold" panose="02000503000000020004"/>
              </a:rPr>
              <a:t> 중국과도 다르기에</a:t>
            </a:r>
            <a:endParaRPr lang="ko-KR" altLang="en-US" kern="0" spc="0" dirty="0">
              <a:solidFill>
                <a:srgbClr val="000000"/>
              </a:solidFill>
              <a:effectLst/>
              <a:latin typeface="KoPub돋움체 Medium"/>
            </a:endParaRPr>
          </a:p>
          <a:p>
            <a:pPr marL="285750" marR="0" indent="-285750" algn="l" fontAlgn="base" latinLnBrk="1">
              <a:buFontTx/>
              <a:buChar char="-"/>
            </a:pPr>
            <a:r>
              <a:rPr lang="ko-KR" altLang="en-US" kern="100" spc="0" dirty="0">
                <a:solidFill>
                  <a:srgbClr val="000000"/>
                </a:solidFill>
                <a:effectLst/>
                <a:latin typeface="Pretendard SemiBold" panose="02000503000000020004"/>
                <a:ea typeface="Pretendard SemiBold" panose="02000503000000020004"/>
              </a:rPr>
              <a:t>미중과는 다른 정책 개념</a:t>
            </a:r>
            <a:r>
              <a:rPr lang="en-US" altLang="ko-KR" kern="100" spc="0" dirty="0">
                <a:solidFill>
                  <a:srgbClr val="000000"/>
                </a:solidFill>
                <a:effectLst/>
                <a:latin typeface="Pretendard SemiBold" panose="02000503000000020004"/>
                <a:ea typeface="Pretendard SemiBold" panose="02000503000000020004"/>
              </a:rPr>
              <a:t>/</a:t>
            </a:r>
            <a:r>
              <a:rPr lang="ko-KR" altLang="en-US" kern="100" spc="0" dirty="0">
                <a:solidFill>
                  <a:srgbClr val="000000"/>
                </a:solidFill>
                <a:effectLst/>
                <a:latin typeface="Pretendard SemiBold" panose="02000503000000020004"/>
                <a:ea typeface="Pretendard SemiBold" panose="02000503000000020004"/>
              </a:rPr>
              <a:t>목표 및 우선순위 설정 필요</a:t>
            </a:r>
            <a:r>
              <a:rPr lang="en-US" altLang="ko-KR" kern="100" spc="0" dirty="0">
                <a:solidFill>
                  <a:srgbClr val="000000"/>
                </a:solidFill>
                <a:effectLst/>
                <a:latin typeface="Pretendard SemiBold" panose="02000503000000020004"/>
                <a:ea typeface="Pretendard SemiBold" panose="02000503000000020004"/>
              </a:rPr>
              <a:t>; </a:t>
            </a:r>
          </a:p>
          <a:p>
            <a:pPr marL="285750" marR="0" indent="-285750" algn="l" fontAlgn="base" latinLnBrk="1">
              <a:buFontTx/>
              <a:buChar char="-"/>
            </a:pPr>
            <a:endParaRPr lang="ko-KR" altLang="en-US" kern="0" spc="0" dirty="0">
              <a:solidFill>
                <a:srgbClr val="000000"/>
              </a:solidFill>
              <a:effectLst/>
              <a:latin typeface="KoPub돋움체 Medium"/>
            </a:endParaRPr>
          </a:p>
          <a:p>
            <a:pPr marR="0" algn="l" fontAlgn="base" latinLnBrk="0"/>
            <a:r>
              <a:rPr lang="en-US" altLang="ko-KR" kern="0" spc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- </a:t>
            </a:r>
            <a:r>
              <a:rPr lang="ko-KR" altLang="en-US" kern="100" spc="0" dirty="0">
                <a:solidFill>
                  <a:srgbClr val="000000"/>
                </a:solidFill>
                <a:effectLst/>
                <a:latin typeface="Pretendard" panose="02000503000000020004"/>
                <a:ea typeface="Pretendard" panose="02000503000000020004"/>
              </a:rPr>
              <a:t>경제적</a:t>
            </a:r>
            <a:r>
              <a:rPr lang="en-US" altLang="ko-KR" kern="100" spc="0" dirty="0">
                <a:solidFill>
                  <a:srgbClr val="000000"/>
                </a:solidFill>
                <a:effectLst/>
                <a:latin typeface="Pretendard" panose="02000503000000020004"/>
                <a:ea typeface="Pretendard" panose="02000503000000020004"/>
              </a:rPr>
              <a:t>‧</a:t>
            </a:r>
            <a:r>
              <a:rPr lang="ko-KR" altLang="en-US" kern="100" spc="0" dirty="0">
                <a:solidFill>
                  <a:srgbClr val="000000"/>
                </a:solidFill>
                <a:effectLst/>
                <a:latin typeface="Pretendard" panose="02000503000000020004"/>
                <a:ea typeface="Pretendard" panose="02000503000000020004"/>
              </a:rPr>
              <a:t>비경제적 수단을 총 동원하는 미국식 </a:t>
            </a:r>
            <a:r>
              <a:rPr lang="ko-KR" altLang="en-US" kern="100" spc="0" dirty="0">
                <a:solidFill>
                  <a:srgbClr val="000000"/>
                </a:solidFill>
                <a:effectLst/>
                <a:latin typeface="Pretendard SemiBold" panose="02000503000000020004"/>
                <a:ea typeface="Pretendard" panose="02000503000000020004"/>
              </a:rPr>
              <a:t>‘</a:t>
            </a:r>
            <a:r>
              <a:rPr lang="ko-KR" altLang="en-US" kern="100" spc="0" dirty="0">
                <a:solidFill>
                  <a:srgbClr val="000000"/>
                </a:solidFill>
                <a:effectLst/>
                <a:latin typeface="Pretendard" panose="02000503000000020004"/>
                <a:ea typeface="Pretendard" panose="02000503000000020004"/>
              </a:rPr>
              <a:t>경제안보</a:t>
            </a:r>
            <a:r>
              <a:rPr lang="ko-KR" altLang="en-US" kern="100" spc="0" dirty="0">
                <a:solidFill>
                  <a:srgbClr val="000000"/>
                </a:solidFill>
                <a:effectLst/>
                <a:latin typeface="Pretendard SemiBold" panose="02000503000000020004"/>
                <a:ea typeface="Pretendard" panose="02000503000000020004"/>
              </a:rPr>
              <a:t>’ </a:t>
            </a:r>
            <a:r>
              <a:rPr lang="ko-KR" altLang="en-US" kern="100" spc="0" dirty="0">
                <a:solidFill>
                  <a:srgbClr val="000000"/>
                </a:solidFill>
                <a:effectLst/>
                <a:latin typeface="Pretendard" panose="02000503000000020004"/>
                <a:ea typeface="Pretendard" panose="02000503000000020004"/>
              </a:rPr>
              <a:t>추구는 한국에게 최적 아닐 수</a:t>
            </a:r>
            <a:r>
              <a:rPr lang="en-US" altLang="ko-KR" kern="100" spc="0" dirty="0">
                <a:solidFill>
                  <a:srgbClr val="000000"/>
                </a:solidFill>
                <a:effectLst/>
                <a:latin typeface="Pretendard SemiBold" panose="02000503000000020004"/>
                <a:ea typeface="Pretendard" panose="02000503000000020004"/>
              </a:rPr>
              <a:t>; </a:t>
            </a:r>
            <a:endParaRPr lang="ko-KR" altLang="en-US" kern="0" spc="0" dirty="0">
              <a:solidFill>
                <a:srgbClr val="000000"/>
              </a:solidFill>
              <a:effectLst/>
              <a:latin typeface="KoPub바탕체 Light"/>
            </a:endParaRPr>
          </a:p>
          <a:p>
            <a:pPr marR="0" algn="l" fontAlgn="base" latinLnBrk="0"/>
            <a:r>
              <a:rPr lang="en-US" altLang="ko-KR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※ </a:t>
            </a:r>
            <a:r>
              <a:rPr lang="en-US" altLang="ko-KR" kern="100" spc="0" dirty="0">
                <a:solidFill>
                  <a:srgbClr val="000000"/>
                </a:solidFill>
                <a:effectLst/>
                <a:latin typeface="Pretendard SemiBold" panose="02000503000000020004"/>
                <a:ea typeface="Pretendard" panose="02000503000000020004"/>
              </a:rPr>
              <a:t>AI</a:t>
            </a:r>
            <a:r>
              <a:rPr lang="ko-KR" altLang="en-US" kern="100" spc="0" dirty="0">
                <a:solidFill>
                  <a:srgbClr val="000000"/>
                </a:solidFill>
                <a:effectLst/>
                <a:latin typeface="Pretendard" panose="02000503000000020004"/>
                <a:ea typeface="Pretendard" panose="02000503000000020004"/>
              </a:rPr>
              <a:t>나 반도체가 미국에게는 경제안보</a:t>
            </a:r>
            <a:r>
              <a:rPr lang="en-US" altLang="ko-KR" kern="100" spc="0" dirty="0">
                <a:solidFill>
                  <a:srgbClr val="000000"/>
                </a:solidFill>
                <a:effectLst/>
                <a:latin typeface="Pretendard SemiBold" panose="02000503000000020004"/>
                <a:ea typeface="Pretendard" panose="02000503000000020004"/>
              </a:rPr>
              <a:t>/</a:t>
            </a:r>
            <a:r>
              <a:rPr lang="ko-KR" altLang="en-US" kern="100" spc="0" dirty="0">
                <a:solidFill>
                  <a:srgbClr val="000000"/>
                </a:solidFill>
                <a:effectLst/>
                <a:latin typeface="Pretendard" panose="02000503000000020004"/>
                <a:ea typeface="Pretendard" panose="02000503000000020004"/>
              </a:rPr>
              <a:t>기술 패권의 영역</a:t>
            </a:r>
            <a:r>
              <a:rPr lang="en-US" altLang="ko-KR" kern="100" spc="0" dirty="0">
                <a:solidFill>
                  <a:srgbClr val="000000"/>
                </a:solidFill>
                <a:effectLst/>
                <a:latin typeface="Pretendard SemiBold" panose="02000503000000020004"/>
                <a:ea typeface="Pretendard" panose="02000503000000020004"/>
              </a:rPr>
              <a:t>; </a:t>
            </a:r>
            <a:r>
              <a:rPr lang="ko-KR" altLang="en-US" kern="100" spc="0" dirty="0">
                <a:solidFill>
                  <a:srgbClr val="000000"/>
                </a:solidFill>
                <a:effectLst/>
                <a:latin typeface="Pretendard" panose="02000503000000020004"/>
                <a:ea typeface="Pretendard" panose="02000503000000020004"/>
              </a:rPr>
              <a:t>한국에게는 산업경쟁력 유지영역</a:t>
            </a:r>
            <a:endParaRPr lang="en-US" altLang="ko-KR" kern="100" spc="0" dirty="0">
              <a:solidFill>
                <a:srgbClr val="000000"/>
              </a:solidFill>
              <a:effectLst/>
              <a:latin typeface="Pretendard" panose="02000503000000020004"/>
              <a:ea typeface="Pretendard" panose="02000503000000020004"/>
            </a:endParaRPr>
          </a:p>
          <a:p>
            <a:pPr marR="0" algn="l" fontAlgn="base" latinLnBrk="0"/>
            <a:endParaRPr lang="ko-KR" altLang="en-US" kern="0" spc="0" dirty="0">
              <a:solidFill>
                <a:srgbClr val="000000"/>
              </a:solidFill>
              <a:effectLst/>
              <a:latin typeface="KoPub바탕체 Light"/>
            </a:endParaRPr>
          </a:p>
          <a:p>
            <a:pPr marL="285750" marR="0" indent="-285750" algn="l" fontAlgn="base" latinLnBrk="0">
              <a:buFontTx/>
              <a:buChar char="-"/>
            </a:pPr>
            <a:r>
              <a:rPr lang="ko-KR" altLang="en-US" kern="100" spc="0" dirty="0">
                <a:solidFill>
                  <a:srgbClr val="000000"/>
                </a:solidFill>
                <a:effectLst/>
                <a:latin typeface="Pretendard" panose="02000503000000020004"/>
                <a:ea typeface="Pretendard" panose="02000503000000020004"/>
              </a:rPr>
              <a:t>독일과 같이 국가간 연대와 협력에 기반한 </a:t>
            </a:r>
            <a:r>
              <a:rPr lang="ko-KR" altLang="en-US" kern="100" spc="0" dirty="0">
                <a:solidFill>
                  <a:srgbClr val="000000"/>
                </a:solidFill>
                <a:effectLst/>
                <a:latin typeface="Pretendard SemiBold" panose="02000503000000020004"/>
                <a:ea typeface="Pretendard" panose="02000503000000020004"/>
              </a:rPr>
              <a:t>‘</a:t>
            </a:r>
            <a:r>
              <a:rPr lang="ko-KR" altLang="en-US" kern="100" spc="0" dirty="0">
                <a:solidFill>
                  <a:srgbClr val="000000"/>
                </a:solidFill>
                <a:effectLst/>
                <a:latin typeface="Pretendard" panose="02000503000000020004"/>
                <a:ea typeface="Pretendard" panose="02000503000000020004"/>
              </a:rPr>
              <a:t>기술주권확보</a:t>
            </a:r>
            <a:r>
              <a:rPr lang="ko-KR" altLang="en-US" kern="100" spc="0" dirty="0">
                <a:solidFill>
                  <a:srgbClr val="000000"/>
                </a:solidFill>
                <a:effectLst/>
                <a:latin typeface="Pretendard SemiBold" panose="02000503000000020004"/>
                <a:ea typeface="Pretendard" panose="02000503000000020004"/>
              </a:rPr>
              <a:t>’ </a:t>
            </a:r>
            <a:r>
              <a:rPr lang="ko-KR" altLang="en-US" kern="100" spc="0" dirty="0">
                <a:solidFill>
                  <a:srgbClr val="000000"/>
                </a:solidFill>
                <a:effectLst/>
                <a:latin typeface="Pretendard" panose="02000503000000020004"/>
                <a:ea typeface="Pretendard" panose="02000503000000020004"/>
              </a:rPr>
              <a:t>개념이 더 적절</a:t>
            </a:r>
            <a:endParaRPr lang="en-US" altLang="ko-KR" kern="100" spc="0" dirty="0">
              <a:solidFill>
                <a:srgbClr val="000000"/>
              </a:solidFill>
              <a:effectLst/>
              <a:latin typeface="Pretendard" panose="02000503000000020004"/>
              <a:ea typeface="Pretendard" panose="02000503000000020004"/>
            </a:endParaRPr>
          </a:p>
          <a:p>
            <a:pPr marL="285750" marR="0" indent="-285750" algn="l" fontAlgn="base" latinLnBrk="0">
              <a:buFontTx/>
              <a:buChar char="-"/>
            </a:pPr>
            <a:endParaRPr lang="ko-KR" altLang="en-US" kern="0" spc="0" dirty="0">
              <a:solidFill>
                <a:srgbClr val="000000"/>
              </a:solidFill>
              <a:effectLst/>
              <a:latin typeface="KoPub바탕체 Light"/>
            </a:endParaRPr>
          </a:p>
          <a:p>
            <a:pPr marR="0" algn="l" fontAlgn="base" latinLnBrk="0"/>
            <a:r>
              <a:rPr lang="en-US" altLang="ko-KR" kern="0" spc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-- </a:t>
            </a:r>
            <a:r>
              <a:rPr lang="ko-KR" altLang="en-US" kern="100" spc="0" dirty="0">
                <a:solidFill>
                  <a:srgbClr val="000000"/>
                </a:solidFill>
                <a:effectLst/>
                <a:latin typeface="Pretendard" panose="02000503000000020004"/>
                <a:ea typeface="Pretendard" panose="02000503000000020004"/>
              </a:rPr>
              <a:t>한국적 경제안보</a:t>
            </a:r>
            <a:r>
              <a:rPr lang="ko-KR" altLang="en-US" kern="100" spc="0" dirty="0">
                <a:solidFill>
                  <a:srgbClr val="000000"/>
                </a:solidFill>
                <a:effectLst/>
                <a:latin typeface="Pretendard SemiBold" panose="02000503000000020004"/>
                <a:ea typeface="Pretendard" panose="02000503000000020004"/>
              </a:rPr>
              <a:t>’ </a:t>
            </a:r>
            <a:r>
              <a:rPr lang="ko-KR" altLang="en-US" kern="100" spc="0" dirty="0">
                <a:solidFill>
                  <a:srgbClr val="000000"/>
                </a:solidFill>
                <a:effectLst/>
                <a:latin typeface="Pretendard" panose="02000503000000020004"/>
                <a:ea typeface="Pretendard" panose="02000503000000020004"/>
              </a:rPr>
              <a:t>라는 개념을 쓴다면</a:t>
            </a:r>
            <a:r>
              <a:rPr lang="en-US" altLang="ko-KR" kern="100" spc="0" dirty="0">
                <a:solidFill>
                  <a:srgbClr val="000000"/>
                </a:solidFill>
                <a:effectLst/>
                <a:latin typeface="Pretendard SemiBold" panose="02000503000000020004"/>
                <a:ea typeface="Pretendard" panose="02000503000000020004"/>
              </a:rPr>
              <a:t>, </a:t>
            </a:r>
            <a:r>
              <a:rPr lang="ko-KR" altLang="en-US" kern="100" spc="0" dirty="0">
                <a:solidFill>
                  <a:srgbClr val="000000"/>
                </a:solidFill>
                <a:effectLst/>
                <a:latin typeface="Pretendard" panose="02000503000000020004"/>
                <a:ea typeface="Pretendard" panose="02000503000000020004"/>
              </a:rPr>
              <a:t>러</a:t>
            </a:r>
            <a:r>
              <a:rPr lang="en-US" altLang="ko-KR" kern="100" spc="0" dirty="0">
                <a:solidFill>
                  <a:srgbClr val="000000"/>
                </a:solidFill>
                <a:effectLst/>
                <a:latin typeface="Pretendard SemiBold" panose="02000503000000020004"/>
                <a:ea typeface="Pretendard" panose="02000503000000020004"/>
              </a:rPr>
              <a:t>-</a:t>
            </a:r>
            <a:r>
              <a:rPr lang="ko-KR" altLang="en-US" kern="100" spc="0" dirty="0">
                <a:solidFill>
                  <a:srgbClr val="000000"/>
                </a:solidFill>
                <a:effectLst/>
                <a:latin typeface="Pretendard" panose="02000503000000020004"/>
                <a:ea typeface="Pretendard" panose="02000503000000020004"/>
              </a:rPr>
              <a:t>우 전쟁 이후 급부상한 방위 산업을</a:t>
            </a:r>
            <a:r>
              <a:rPr lang="en-US" altLang="ko-KR" kern="100" spc="0" dirty="0">
                <a:solidFill>
                  <a:srgbClr val="000000"/>
                </a:solidFill>
                <a:effectLst/>
                <a:latin typeface="Pretendard SemiBold" panose="02000503000000020004"/>
                <a:ea typeface="Pretendard" panose="02000503000000020004"/>
              </a:rPr>
              <a:t>,</a:t>
            </a:r>
            <a:endParaRPr lang="ko-KR" altLang="en-US" kern="0" spc="0" dirty="0">
              <a:solidFill>
                <a:srgbClr val="000000"/>
              </a:solidFill>
              <a:effectLst/>
              <a:latin typeface="KoPub바탕체 Light"/>
            </a:endParaRPr>
          </a:p>
          <a:p>
            <a:pPr marR="0" algn="l" fontAlgn="base" latinLnBrk="0"/>
            <a:r>
              <a:rPr lang="ko-KR" altLang="en-US" kern="100" spc="0" dirty="0">
                <a:solidFill>
                  <a:srgbClr val="000000"/>
                </a:solidFill>
                <a:effectLst/>
                <a:latin typeface="Pretendard" panose="02000503000000020004"/>
                <a:ea typeface="Pretendard" panose="02000503000000020004"/>
              </a:rPr>
              <a:t>신성장 동력으로 삼는 동시에 </a:t>
            </a:r>
            <a:r>
              <a:rPr lang="ko-KR" altLang="en-US" kern="100" spc="0" dirty="0">
                <a:solidFill>
                  <a:srgbClr val="000000"/>
                </a:solidFill>
                <a:effectLst/>
                <a:latin typeface="Pretendard SemiBold" panose="02000503000000020004"/>
                <a:ea typeface="Pretendard" panose="02000503000000020004"/>
              </a:rPr>
              <a:t>‘</a:t>
            </a:r>
            <a:r>
              <a:rPr lang="ko-KR" altLang="en-US" kern="100" spc="0" dirty="0">
                <a:solidFill>
                  <a:srgbClr val="000000"/>
                </a:solidFill>
                <a:effectLst/>
                <a:latin typeface="Pretendard" panose="02000503000000020004"/>
                <a:ea typeface="Pretendard" panose="02000503000000020004"/>
              </a:rPr>
              <a:t>군사 </a:t>
            </a:r>
            <a:r>
              <a:rPr lang="ko-KR" altLang="en-US" kern="100" spc="0" dirty="0" err="1">
                <a:solidFill>
                  <a:srgbClr val="000000"/>
                </a:solidFill>
                <a:effectLst/>
                <a:latin typeface="Pretendard" panose="02000503000000020004"/>
                <a:ea typeface="Pretendard" panose="02000503000000020004"/>
              </a:rPr>
              <a:t>안보＇역량도</a:t>
            </a:r>
            <a:r>
              <a:rPr lang="ko-KR" altLang="en-US" kern="100" spc="0" dirty="0">
                <a:solidFill>
                  <a:srgbClr val="000000"/>
                </a:solidFill>
                <a:effectLst/>
                <a:latin typeface="Pretendard" panose="02000503000000020004"/>
                <a:ea typeface="Pretendard" panose="02000503000000020004"/>
              </a:rPr>
              <a:t> 강화되는 효과 노리는 것이 적절</a:t>
            </a:r>
            <a:r>
              <a:rPr lang="en-US" altLang="ko-KR" kern="100" spc="0" dirty="0">
                <a:solidFill>
                  <a:srgbClr val="000000"/>
                </a:solidFill>
                <a:effectLst/>
                <a:latin typeface="Pretendard SemiBold" panose="02000503000000020004"/>
                <a:ea typeface="Pretendard" panose="02000503000000020004"/>
              </a:rPr>
              <a:t>; </a:t>
            </a:r>
          </a:p>
          <a:p>
            <a:pPr marR="0" algn="l" fontAlgn="base" latinLnBrk="0"/>
            <a:endParaRPr lang="ko-KR" altLang="en-US" kern="0" spc="0" dirty="0">
              <a:solidFill>
                <a:srgbClr val="000000"/>
              </a:solidFill>
              <a:effectLst/>
              <a:latin typeface="KoPub바탕체 Light"/>
            </a:endParaRPr>
          </a:p>
          <a:p>
            <a:pPr marR="0" algn="l" fontAlgn="base" latinLnBrk="0"/>
            <a:r>
              <a:rPr lang="en-US" altLang="ko-KR" kern="0" spc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- </a:t>
            </a:r>
            <a:r>
              <a:rPr lang="ko-KR" altLang="en-US" kern="100" spc="0" dirty="0">
                <a:solidFill>
                  <a:srgbClr val="404040"/>
                </a:solidFill>
                <a:effectLst/>
                <a:latin typeface="Pretendard" panose="02000503000000020004"/>
                <a:ea typeface="Pretendard" panose="02000503000000020004"/>
              </a:rPr>
              <a:t>반면</a:t>
            </a:r>
            <a:r>
              <a:rPr lang="en-US" altLang="ko-KR" kern="100" spc="0" dirty="0">
                <a:solidFill>
                  <a:srgbClr val="404040"/>
                </a:solidFill>
                <a:effectLst/>
                <a:latin typeface="Pretendard SemiBold" panose="02000503000000020004"/>
                <a:ea typeface="Pretendard" panose="02000503000000020004"/>
              </a:rPr>
              <a:t>, </a:t>
            </a:r>
            <a:r>
              <a:rPr lang="ko-KR" altLang="en-US" kern="100" spc="0" dirty="0">
                <a:solidFill>
                  <a:srgbClr val="404040"/>
                </a:solidFill>
                <a:effectLst/>
                <a:latin typeface="Pretendard" panose="02000503000000020004"/>
                <a:ea typeface="Pretendard" panose="02000503000000020004"/>
              </a:rPr>
              <a:t>미국이나 독일 </a:t>
            </a:r>
            <a:r>
              <a:rPr lang="en-US" altLang="ko-KR" kern="100" spc="0" dirty="0">
                <a:solidFill>
                  <a:srgbClr val="404040"/>
                </a:solidFill>
                <a:effectLst/>
                <a:latin typeface="Pretendard SemiBold" panose="02000503000000020004"/>
                <a:ea typeface="Pretendard" panose="02000503000000020004"/>
              </a:rPr>
              <a:t>(</a:t>
            </a:r>
            <a:r>
              <a:rPr lang="ko-KR" altLang="en-US" kern="100" spc="0" dirty="0">
                <a:solidFill>
                  <a:srgbClr val="404040"/>
                </a:solidFill>
                <a:effectLst/>
                <a:latin typeface="Pretendard" panose="02000503000000020004"/>
                <a:ea typeface="Pretendard" panose="02000503000000020004"/>
              </a:rPr>
              <a:t>혹은 중국의 일부</a:t>
            </a:r>
            <a:r>
              <a:rPr lang="en-US" altLang="ko-KR" kern="100" spc="0" dirty="0">
                <a:solidFill>
                  <a:srgbClr val="404040"/>
                </a:solidFill>
                <a:effectLst/>
                <a:latin typeface="Pretendard SemiBold" panose="02000503000000020004"/>
                <a:ea typeface="Pretendard" panose="02000503000000020004"/>
              </a:rPr>
              <a:t>) </a:t>
            </a:r>
            <a:r>
              <a:rPr lang="ko-KR" altLang="en-US" kern="100" spc="0" dirty="0">
                <a:solidFill>
                  <a:srgbClr val="404040"/>
                </a:solidFill>
                <a:effectLst/>
                <a:latin typeface="Pretendard" panose="02000503000000020004"/>
                <a:ea typeface="Pretendard" panose="02000503000000020004"/>
              </a:rPr>
              <a:t>기술과의 기술격차를 줄이기 위한</a:t>
            </a:r>
            <a:endParaRPr lang="ko-KR" altLang="en-US" kern="0" spc="0" dirty="0">
              <a:solidFill>
                <a:srgbClr val="000000"/>
              </a:solidFill>
              <a:effectLst/>
              <a:latin typeface="KoPub바탕체 Light"/>
            </a:endParaRPr>
          </a:p>
          <a:p>
            <a:pPr marR="0" algn="l" fontAlgn="base" latinLnBrk="0"/>
            <a:r>
              <a:rPr lang="ko-KR" altLang="en-US" kern="100" spc="0" dirty="0">
                <a:solidFill>
                  <a:srgbClr val="404040"/>
                </a:solidFill>
                <a:effectLst/>
                <a:latin typeface="Pretendard SemiBold" panose="02000503000000020004"/>
                <a:ea typeface="Pretendard" panose="02000503000000020004"/>
              </a:rPr>
              <a:t>‘</a:t>
            </a:r>
            <a:r>
              <a:rPr lang="ko-KR" altLang="en-US" kern="100" spc="0" dirty="0">
                <a:solidFill>
                  <a:srgbClr val="404040"/>
                </a:solidFill>
                <a:effectLst/>
                <a:latin typeface="Pretendard" panose="02000503000000020004"/>
                <a:ea typeface="Pretendard" panose="02000503000000020004"/>
              </a:rPr>
              <a:t>미래 성장산업과 기술의 </a:t>
            </a:r>
            <a:r>
              <a:rPr lang="ko-KR" altLang="en-US" kern="100" spc="0" dirty="0" err="1">
                <a:solidFill>
                  <a:srgbClr val="404040"/>
                </a:solidFill>
                <a:effectLst/>
                <a:latin typeface="Pretendard" panose="02000503000000020004"/>
                <a:ea typeface="Pretendard" panose="02000503000000020004"/>
              </a:rPr>
              <a:t>육성</a:t>
            </a:r>
            <a:r>
              <a:rPr lang="ko-KR" altLang="en-US" kern="100" spc="0" dirty="0" err="1">
                <a:solidFill>
                  <a:srgbClr val="404040"/>
                </a:solidFill>
                <a:effectLst/>
                <a:latin typeface="Pretendard SemiBold" panose="02000503000000020004"/>
                <a:ea typeface="Pretendard" panose="02000503000000020004"/>
              </a:rPr>
              <a:t>’</a:t>
            </a:r>
            <a:r>
              <a:rPr lang="ko-KR" altLang="en-US" kern="100" spc="0" dirty="0" err="1">
                <a:solidFill>
                  <a:srgbClr val="404040"/>
                </a:solidFill>
                <a:effectLst/>
                <a:latin typeface="Pretendard" panose="02000503000000020004"/>
                <a:ea typeface="Pretendard" panose="02000503000000020004"/>
              </a:rPr>
              <a:t>에</a:t>
            </a:r>
            <a:r>
              <a:rPr lang="ko-KR" altLang="en-US" kern="100" spc="0" dirty="0">
                <a:solidFill>
                  <a:srgbClr val="404040"/>
                </a:solidFill>
                <a:effectLst/>
                <a:latin typeface="Pretendard" panose="02000503000000020004"/>
                <a:ea typeface="Pretendard" panose="02000503000000020004"/>
              </a:rPr>
              <a:t> 선택과 집중 여전히 필요</a:t>
            </a:r>
            <a:endParaRPr lang="en-US" altLang="ko-KR" kern="100" spc="0" dirty="0">
              <a:solidFill>
                <a:srgbClr val="404040"/>
              </a:solidFill>
              <a:effectLst/>
              <a:latin typeface="Pretendard" panose="02000503000000020004"/>
              <a:ea typeface="Pretendard" panose="02000503000000020004"/>
            </a:endParaRPr>
          </a:p>
          <a:p>
            <a:pPr marR="0" algn="l" fontAlgn="base" latinLnBrk="0"/>
            <a:endParaRPr lang="ko-KR" altLang="en-US" kern="0" spc="0" dirty="0">
              <a:solidFill>
                <a:srgbClr val="000000"/>
              </a:solidFill>
              <a:effectLst/>
              <a:latin typeface="KoPub바탕체 Light"/>
            </a:endParaRPr>
          </a:p>
          <a:p>
            <a:pPr marR="0" algn="l" fontAlgn="base" latinLnBrk="0"/>
            <a:r>
              <a:rPr lang="en-US" altLang="ko-KR" kern="100" spc="0" dirty="0">
                <a:solidFill>
                  <a:srgbClr val="262626"/>
                </a:solidFill>
                <a:effectLst/>
                <a:latin typeface="Pretendard Medium" panose="02000503000000020004"/>
                <a:ea typeface="Pretendard Medium" panose="02000503000000020004"/>
              </a:rPr>
              <a:t>- </a:t>
            </a:r>
            <a:r>
              <a:rPr lang="ko-KR" altLang="en-US" kern="100" spc="0" dirty="0">
                <a:solidFill>
                  <a:srgbClr val="262626"/>
                </a:solidFill>
                <a:effectLst/>
                <a:latin typeface="Pretendard Medium" panose="02000503000000020004"/>
                <a:ea typeface="Pretendard Medium" panose="02000503000000020004"/>
              </a:rPr>
              <a:t>한국의 핵심역량은 전략적 가치가 있는 기술제품을 제조할 수 있는 역량이기에 </a:t>
            </a:r>
            <a:endParaRPr lang="ko-KR" altLang="en-US" kern="0" spc="0" dirty="0">
              <a:solidFill>
                <a:srgbClr val="000000"/>
              </a:solidFill>
              <a:effectLst/>
              <a:latin typeface="KoPub바탕체 Light"/>
            </a:endParaRPr>
          </a:p>
          <a:p>
            <a:pPr marR="0" algn="l" fontAlgn="base" latinLnBrk="0"/>
            <a:r>
              <a:rPr lang="ko-KR" altLang="en-US" kern="100" spc="0" dirty="0">
                <a:solidFill>
                  <a:srgbClr val="262626"/>
                </a:solidFill>
                <a:effectLst/>
                <a:latin typeface="Pretendard Medium" panose="02000503000000020004"/>
                <a:ea typeface="Pretendard Medium" panose="02000503000000020004"/>
              </a:rPr>
              <a:t>이를 최대한 잘하는 식의 방향이 맞고</a:t>
            </a:r>
            <a:r>
              <a:rPr lang="en-US" altLang="ko-KR" kern="100" spc="0" dirty="0">
                <a:solidFill>
                  <a:srgbClr val="262626"/>
                </a:solidFill>
                <a:effectLst/>
                <a:latin typeface="Pretendard Medium" panose="02000503000000020004"/>
                <a:ea typeface="Pretendard Medium" panose="02000503000000020004"/>
              </a:rPr>
              <a:t>, </a:t>
            </a:r>
            <a:r>
              <a:rPr lang="ko-KR" altLang="en-US" kern="100" spc="0" dirty="0">
                <a:solidFill>
                  <a:srgbClr val="262626"/>
                </a:solidFill>
                <a:effectLst/>
                <a:latin typeface="Pretendard Medium" panose="02000503000000020004"/>
                <a:ea typeface="Pretendard Medium" panose="02000503000000020004"/>
              </a:rPr>
              <a:t>그 핵심은 공급망의 안전성이고 내재화</a:t>
            </a:r>
            <a:endParaRPr lang="en-US" altLang="ko-KR" kern="100" spc="0" dirty="0">
              <a:solidFill>
                <a:srgbClr val="262626"/>
              </a:solidFill>
              <a:effectLst/>
              <a:latin typeface="Pretendard Medium" panose="02000503000000020004"/>
              <a:ea typeface="Pretendard Medium" panose="02000503000000020004"/>
            </a:endParaRPr>
          </a:p>
          <a:p>
            <a:pPr marR="0" algn="l" fontAlgn="base" latinLnBrk="0"/>
            <a:endParaRPr lang="ko-KR" altLang="en-US" kern="0" spc="0" dirty="0">
              <a:solidFill>
                <a:srgbClr val="000000"/>
              </a:solidFill>
              <a:effectLst/>
              <a:latin typeface="KoPub바탕체 Light"/>
            </a:endParaRPr>
          </a:p>
          <a:p>
            <a:pPr marR="0" algn="l" fontAlgn="base" latinLnBrk="0"/>
            <a:r>
              <a:rPr lang="en-US" altLang="ko-KR" kern="100" spc="0" dirty="0">
                <a:solidFill>
                  <a:srgbClr val="262626"/>
                </a:solidFill>
                <a:effectLst/>
                <a:latin typeface="Pretendard Medium" panose="02000503000000020004"/>
                <a:ea typeface="Pretendard Medium" panose="02000503000000020004"/>
              </a:rPr>
              <a:t>- </a:t>
            </a:r>
            <a:r>
              <a:rPr lang="ko-KR" altLang="en-US" kern="100" spc="0" dirty="0">
                <a:solidFill>
                  <a:srgbClr val="262626"/>
                </a:solidFill>
                <a:effectLst/>
                <a:latin typeface="Pretendard Medium" panose="02000503000000020004"/>
                <a:ea typeface="Pretendard Medium" panose="02000503000000020004"/>
              </a:rPr>
              <a:t>즉 세가지 공동화 문제도 이런 차원에서 인식 가능</a:t>
            </a:r>
            <a:endParaRPr lang="ko-KR" altLang="en-US" kern="0" spc="0" dirty="0">
              <a:solidFill>
                <a:srgbClr val="000000"/>
              </a:solidFill>
              <a:effectLst/>
              <a:latin typeface="KoPub바탕체 Light"/>
            </a:endParaRPr>
          </a:p>
          <a:p>
            <a:pPr marR="0" algn="l" fontAlgn="base" latinLnBrk="1"/>
            <a:endParaRPr lang="en-US" altLang="ko-KR" kern="0" spc="0" dirty="0">
              <a:solidFill>
                <a:srgbClr val="000000"/>
              </a:solidFill>
              <a:effectLst/>
              <a:latin typeface="KoPub돋움체 Medium"/>
              <a:ea typeface="KoPub돋움체 Medium"/>
            </a:endParaRPr>
          </a:p>
        </p:txBody>
      </p:sp>
    </p:spTree>
    <p:extLst>
      <p:ext uri="{BB962C8B-B14F-4D97-AF65-F5344CB8AC3E}">
        <p14:creationId xmlns:p14="http://schemas.microsoft.com/office/powerpoint/2010/main" val="17646203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F26A6E38-32CB-7FC7-3AF0-729380DB4B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39D16BF-AF07-A6B7-1259-6178536D2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119950"/>
            <a:ext cx="8703252" cy="425240"/>
          </a:xfrm>
        </p:spPr>
        <p:txBody>
          <a:bodyPr>
            <a:normAutofit fontScale="90000"/>
          </a:bodyPr>
          <a:lstStyle/>
          <a:p>
            <a:pPr algn="ctr"/>
            <a:r>
              <a:rPr lang="ko-KR" altLang="en-US" sz="28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정책 제안의 대강</a:t>
            </a:r>
            <a:br>
              <a:rPr lang="ko-KR" altLang="en-US" sz="2800" kern="0" spc="0" dirty="0">
                <a:solidFill>
                  <a:srgbClr val="000000"/>
                </a:solidFill>
                <a:effectLst/>
                <a:latin typeface="KoPub바탕체 Light"/>
              </a:rPr>
            </a:br>
            <a:endParaRPr lang="ko-KR" altLang="en-US" sz="2700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2492FA5-2663-7E6F-04D9-6B0867F874B0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85800" y="762000"/>
            <a:ext cx="11097491" cy="5763430"/>
          </a:xfrm>
        </p:spPr>
        <p:txBody>
          <a:bodyPr>
            <a:noAutofit/>
          </a:bodyPr>
          <a:lstStyle/>
          <a:p>
            <a:pPr marL="0" marR="0" indent="0" algn="l" fontAlgn="base" latinLnBrk="0"/>
            <a:r>
              <a:rPr lang="en-US" altLang="ko-KR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• 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산업 공동화 대책</a:t>
            </a:r>
            <a:endParaRPr lang="en-US" altLang="ko-KR" sz="1600" dirty="0">
              <a:solidFill>
                <a:srgbClr val="000000"/>
              </a:solidFill>
              <a:latin typeface="KoPub돋움체 Light"/>
              <a:ea typeface="KoPub돋움체 Light"/>
            </a:endParaRPr>
          </a:p>
          <a:p>
            <a:pPr marL="0" marR="0" indent="0" algn="l" fontAlgn="base" latinLnBrk="0"/>
            <a:endParaRPr lang="ko-KR" altLang="en-US" sz="1600" kern="0" spc="0" dirty="0">
              <a:solidFill>
                <a:srgbClr val="000000"/>
              </a:solidFill>
              <a:effectLst/>
              <a:latin typeface="KoPub바탕체 Light"/>
            </a:endParaRPr>
          </a:p>
          <a:p>
            <a:pPr marL="0" marR="0" indent="0" algn="l" fontAlgn="base" latinLnBrk="0"/>
            <a:r>
              <a:rPr lang="en-US" altLang="ko-KR" sz="1600" kern="0" spc="0" dirty="0">
                <a:solidFill>
                  <a:srgbClr val="000000"/>
                </a:solidFill>
                <a:effectLst/>
                <a:latin typeface="KoPub바탕체 Light"/>
                <a:ea typeface="KoPub바탕체 Light"/>
              </a:rPr>
              <a:t>- 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바탕체 Light"/>
                <a:ea typeface="KoPub바탕체 Light"/>
              </a:rPr>
              <a:t>미국발 공동화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KoPub바탕체 Light"/>
                <a:ea typeface="KoPub바탕체 Light"/>
              </a:rPr>
              <a:t>: 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바탕체 Light"/>
                <a:ea typeface="KoPub바탕체 Light"/>
              </a:rPr>
              <a:t>미국에 대해서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KoPub바탕체 Light"/>
                <a:ea typeface="KoPub바탕체 Light"/>
              </a:rPr>
              <a:t>, 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바탕체 Light"/>
                <a:ea typeface="KoPub바탕체 Light"/>
              </a:rPr>
              <a:t>한국의 무역 흑자는 대미투자에 따른 것임을 설명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KoPub바탕체 Light"/>
                <a:ea typeface="KoPub바탕체 Light"/>
              </a:rPr>
              <a:t>;</a:t>
            </a:r>
            <a:endParaRPr lang="ko-KR" altLang="en-US" sz="1600" kern="0" spc="0" dirty="0">
              <a:solidFill>
                <a:srgbClr val="000000"/>
              </a:solidFill>
              <a:effectLst/>
              <a:latin typeface="KoPub바탕체 Light"/>
            </a:endParaRPr>
          </a:p>
          <a:p>
            <a:pPr marL="0" marR="0" indent="0" algn="l" fontAlgn="base" latinLnBrk="0"/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바탕체 Light"/>
                <a:ea typeface="KoPub바탕체 Light"/>
              </a:rPr>
              <a:t>한국발 수출 물량을 정당화하는 한편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KoPub바탕체 Light"/>
                <a:ea typeface="KoPub바탕체 Light"/>
              </a:rPr>
              <a:t>, </a:t>
            </a:r>
            <a:r>
              <a:rPr lang="ko-KR" altLang="en-US" sz="1600" kern="0" spc="0" dirty="0" err="1">
                <a:solidFill>
                  <a:srgbClr val="000000"/>
                </a:solidFill>
                <a:effectLst/>
                <a:latin typeface="KoPub바탕체 Light"/>
                <a:ea typeface="KoPub바탕체 Light"/>
              </a:rPr>
              <a:t>소부장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바탕체 Light"/>
                <a:ea typeface="KoPub바탕체 Light"/>
              </a:rPr>
              <a:t> 중심의 국내가치사슬 더 효율화 필요</a:t>
            </a:r>
            <a:endParaRPr lang="ko-KR" altLang="en-US" sz="1600" kern="0" spc="0" dirty="0">
              <a:solidFill>
                <a:srgbClr val="000000"/>
              </a:solidFill>
              <a:effectLst/>
              <a:latin typeface="KoPub바탕체 Light"/>
            </a:endParaRPr>
          </a:p>
          <a:p>
            <a:pPr marL="0" marR="0" indent="0" algn="l" fontAlgn="base" latinLnBrk="0"/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바탕체 Light"/>
                <a:ea typeface="KoPub바탕체 Light"/>
              </a:rPr>
              <a:t>미국 외 시장으로 다각화 노력 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KoPub바탕체 Light"/>
                <a:ea typeface="KoPub바탕체 Light"/>
              </a:rPr>
              <a:t>(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바탕체 Light"/>
                <a:ea typeface="KoPub바탕체 Light"/>
              </a:rPr>
              <a:t>유럽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KoPub바탕체 Light"/>
                <a:ea typeface="KoPub바탕체 Light"/>
              </a:rPr>
              <a:t>, 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바탕체 Light"/>
                <a:ea typeface="KoPub바탕체 Light"/>
              </a:rPr>
              <a:t>동남아 등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KoPub바탕체 Light"/>
                <a:ea typeface="KoPub바탕체 Light"/>
              </a:rPr>
              <a:t>)</a:t>
            </a:r>
          </a:p>
          <a:p>
            <a:pPr marL="0" marR="0" indent="0" algn="l" fontAlgn="base" latinLnBrk="0"/>
            <a:endParaRPr lang="ko-KR" altLang="en-US" sz="1600" kern="0" spc="0" dirty="0">
              <a:solidFill>
                <a:srgbClr val="000000"/>
              </a:solidFill>
              <a:effectLst/>
              <a:latin typeface="KoPub바탕체 Light"/>
            </a:endParaRPr>
          </a:p>
          <a:p>
            <a:pPr marL="0" marR="0" indent="0" algn="l" fontAlgn="base" latinLnBrk="0"/>
            <a:r>
              <a:rPr lang="en-US" altLang="ko-KR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- 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중국산 덤핑에 대해서는 상계관세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, 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환경규제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, 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금전적 지원 세가지 선택 존재</a:t>
            </a:r>
            <a:endParaRPr lang="ko-KR" altLang="en-US" sz="1600" kern="0" spc="0" dirty="0">
              <a:solidFill>
                <a:srgbClr val="000000"/>
              </a:solidFill>
              <a:effectLst/>
              <a:latin typeface="KoPub바탕체 Light"/>
            </a:endParaRPr>
          </a:p>
          <a:p>
            <a:pPr marL="0" marR="0" indent="0" algn="l" fontAlgn="base" latinLnBrk="0"/>
            <a:r>
              <a:rPr lang="en-US" altLang="ko-KR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- 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중국산 중간재의 국내수요 기업과 국내 경쟁 생산자 간의 조정역할을 정부가 해야</a:t>
            </a:r>
            <a:endParaRPr lang="ko-KR" altLang="en-US" sz="1600" kern="0" spc="0" dirty="0">
              <a:solidFill>
                <a:srgbClr val="000000"/>
              </a:solidFill>
              <a:effectLst/>
              <a:latin typeface="KoPub바탕체 Light"/>
            </a:endParaRPr>
          </a:p>
          <a:p>
            <a:pPr marL="0" marR="0" indent="0" algn="l" fontAlgn="base" latinLnBrk="0"/>
            <a:r>
              <a:rPr lang="en-US" altLang="ko-KR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※ 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인도는 중국산 철강에 최대 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25% 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관세를 부과하면서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, 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수요기업에게 자국산 철강을 일정 가격으로 공급 약속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. </a:t>
            </a:r>
          </a:p>
          <a:p>
            <a:pPr marL="0" marR="0" indent="0" algn="l" fontAlgn="base" latinLnBrk="0"/>
            <a:endParaRPr lang="ko-KR" altLang="en-US" sz="1600" kern="0" spc="0" dirty="0">
              <a:solidFill>
                <a:srgbClr val="000000"/>
              </a:solidFill>
              <a:effectLst/>
              <a:latin typeface="KoPub바탕체 Light"/>
            </a:endParaRPr>
          </a:p>
          <a:p>
            <a:pPr marL="0" marR="0" indent="0" algn="l" fontAlgn="base" latinLnBrk="0"/>
            <a:r>
              <a:rPr lang="en-US" altLang="ko-KR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- 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국산 </a:t>
            </a:r>
            <a:r>
              <a:rPr lang="ko-KR" altLang="en-US" sz="1600" kern="0" spc="0" dirty="0" err="1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친황경적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 제품에 대한 지원 필요</a:t>
            </a:r>
            <a:endParaRPr lang="ko-KR" altLang="en-US" sz="1600" kern="0" spc="0" dirty="0">
              <a:solidFill>
                <a:srgbClr val="000000"/>
              </a:solidFill>
              <a:effectLst/>
              <a:latin typeface="KoPub바탕체 Light"/>
            </a:endParaRPr>
          </a:p>
          <a:p>
            <a:pPr marL="0" marR="0" indent="0" algn="l" fontAlgn="base" latinLnBrk="0"/>
            <a:r>
              <a:rPr lang="en-US" altLang="ko-KR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※ 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사례 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: </a:t>
            </a:r>
            <a:r>
              <a:rPr lang="ko-KR" altLang="en-US" sz="1600" kern="0" spc="0" dirty="0" err="1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포스코퓨처엠의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 흑연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:</a:t>
            </a:r>
            <a:endParaRPr lang="ko-KR" altLang="en-US" sz="1600" kern="0" spc="0" dirty="0">
              <a:solidFill>
                <a:srgbClr val="000000"/>
              </a:solidFill>
              <a:effectLst/>
              <a:latin typeface="KoPub바탕체 Light"/>
            </a:endParaRPr>
          </a:p>
          <a:p>
            <a:pPr marL="0" marR="0" indent="0" algn="l" fontAlgn="base" latinLnBrk="0"/>
            <a:r>
              <a:rPr lang="en-US" altLang="ko-KR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-- </a:t>
            </a:r>
            <a:r>
              <a:rPr lang="ko-KR" altLang="en-US" sz="1600" kern="0" spc="0" dirty="0" err="1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포스코퓨처엠의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 인조 ㎏당 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4</a:t>
            </a:r>
            <a:r>
              <a:rPr lang="ko-KR" altLang="en-US" sz="1600" kern="0" spc="0" dirty="0" err="1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달러대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 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; 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중국산 </a:t>
            </a:r>
            <a:r>
              <a:rPr lang="ko-KR" altLang="en-US" sz="1600" kern="0" spc="0" dirty="0" err="1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천연흑연은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 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2.9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달러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. </a:t>
            </a:r>
            <a:endParaRPr lang="ko-KR" altLang="en-US" sz="1600" kern="0" spc="0" dirty="0">
              <a:solidFill>
                <a:srgbClr val="000000"/>
              </a:solidFill>
              <a:effectLst/>
              <a:latin typeface="KoPub바탕체 Light"/>
            </a:endParaRPr>
          </a:p>
          <a:p>
            <a:pPr marL="0" marR="0" indent="0" algn="l" fontAlgn="base" latinLnBrk="0"/>
            <a:r>
              <a:rPr lang="en-US" altLang="ko-KR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   (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전량 중국산에 의존하는 구형 흑연 대신 제철 과정에서 나오는 부산물로 </a:t>
            </a:r>
            <a:r>
              <a:rPr lang="ko-KR" altLang="en-US" sz="1600" kern="0" spc="0" dirty="0" err="1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인조흑연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 제조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; </a:t>
            </a:r>
          </a:p>
          <a:p>
            <a:pPr marL="0" marR="0" indent="0" algn="l" fontAlgn="base" latinLnBrk="0"/>
            <a:r>
              <a:rPr lang="en-US" altLang="ko-KR" sz="1600" dirty="0">
                <a:solidFill>
                  <a:srgbClr val="000000"/>
                </a:solidFill>
                <a:latin typeface="KoPub돋움체 Light"/>
                <a:ea typeface="KoPub돋움체 Light"/>
              </a:rPr>
              <a:t>     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하지만 가공 비용에 전기요금 등이 추가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; </a:t>
            </a:r>
            <a:r>
              <a:rPr lang="ko-KR" altLang="en-US" sz="1600" kern="0" spc="0" dirty="0" err="1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천연흑연보다도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 약 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30% 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더 비싸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).</a:t>
            </a:r>
            <a:endParaRPr lang="ko-KR" altLang="en-US" sz="1600" kern="0" spc="0" dirty="0">
              <a:solidFill>
                <a:srgbClr val="000000"/>
              </a:solidFill>
              <a:effectLst/>
              <a:latin typeface="KoPub바탕체 Light"/>
            </a:endParaRPr>
          </a:p>
          <a:p>
            <a:pPr marL="285750" marR="0" indent="-285750" algn="l" fontAlgn="base" latinLnBrk="0">
              <a:buFontTx/>
              <a:buChar char="-"/>
            </a:pP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중국은 </a:t>
            </a:r>
            <a:r>
              <a:rPr lang="ko-KR" altLang="en-US" sz="1600" kern="0" spc="0" dirty="0" err="1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천연흑연의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 원료인 구형 흑연 수출을 통제 동시에 자국 흑연업체에 보조금 지급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.</a:t>
            </a:r>
          </a:p>
          <a:p>
            <a:pPr marL="285750" marR="0" indent="-285750" algn="l" fontAlgn="base" latinLnBrk="0">
              <a:buFontTx/>
              <a:buChar char="-"/>
            </a:pPr>
            <a:endParaRPr lang="ko-KR" altLang="en-US" sz="1600" kern="0" spc="0" dirty="0">
              <a:solidFill>
                <a:srgbClr val="000000"/>
              </a:solidFill>
              <a:effectLst/>
              <a:latin typeface="KoPub바탕체 Light"/>
            </a:endParaRPr>
          </a:p>
          <a:p>
            <a:pPr marL="0" marR="0" indent="0" algn="l" fontAlgn="base" latinLnBrk="0"/>
            <a:r>
              <a:rPr lang="en-US" altLang="ko-KR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• 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부의 공동화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: 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중소기업 상속세 조정 필요</a:t>
            </a:r>
            <a:endParaRPr lang="ko-KR" altLang="en-US" sz="1600" kern="0" spc="0" dirty="0">
              <a:solidFill>
                <a:srgbClr val="000000"/>
              </a:solidFill>
              <a:effectLst/>
              <a:latin typeface="KoPub바탕체 Light"/>
            </a:endParaRPr>
          </a:p>
          <a:p>
            <a:pPr marL="0" marR="0" indent="0" algn="l" fontAlgn="base" latinLnBrk="0"/>
            <a:r>
              <a:rPr lang="en-US" altLang="ko-KR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- 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한국 주식시장 저평가 문제도 상속세에서 비롯된 측면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;  ※ 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기업 오너들은 상속세 걱정에 주가 상승 선호 않음</a:t>
            </a:r>
            <a:endParaRPr lang="en-US" altLang="ko-KR" sz="1600" kern="0" spc="0" dirty="0">
              <a:solidFill>
                <a:srgbClr val="000000"/>
              </a:solidFill>
              <a:effectLst/>
              <a:latin typeface="KoPub돋움체 Light"/>
              <a:ea typeface="KoPub돋움체 Light"/>
            </a:endParaRPr>
          </a:p>
          <a:p>
            <a:pPr marL="0" marR="0" indent="0" algn="l" fontAlgn="base" latinLnBrk="0"/>
            <a:endParaRPr lang="ko-KR" altLang="en-US" sz="1600" kern="0" spc="0" dirty="0">
              <a:solidFill>
                <a:srgbClr val="000000"/>
              </a:solidFill>
              <a:effectLst/>
              <a:latin typeface="KoPub바탕체 Light"/>
            </a:endParaRPr>
          </a:p>
          <a:p>
            <a:pPr marL="0" marR="0" indent="0" algn="l" fontAlgn="base" latinLnBrk="0"/>
            <a:r>
              <a:rPr lang="en-US" altLang="ko-KR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• 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인구 공동화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:</a:t>
            </a:r>
            <a:endParaRPr lang="ko-KR" altLang="en-US" sz="1600" kern="0" spc="0" dirty="0">
              <a:solidFill>
                <a:srgbClr val="000000"/>
              </a:solidFill>
              <a:effectLst/>
              <a:latin typeface="KoPub바탕체 Light"/>
            </a:endParaRPr>
          </a:p>
          <a:p>
            <a:pPr marL="0" marR="0" indent="0" algn="l" fontAlgn="base" latinLnBrk="0"/>
            <a:r>
              <a:rPr lang="en-US" altLang="ko-KR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- 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출산율 제고는 시간 걸리기에 우선 여성고용율 제고 등 </a:t>
            </a:r>
            <a:r>
              <a:rPr lang="ko-KR" altLang="en-US" sz="1600" kern="0" spc="0" dirty="0" err="1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고용율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 높여야</a:t>
            </a:r>
            <a:endParaRPr lang="ko-KR" altLang="en-US" sz="1600" kern="0" spc="0" dirty="0">
              <a:solidFill>
                <a:srgbClr val="000000"/>
              </a:solidFill>
              <a:effectLst/>
              <a:latin typeface="KoPub바탕체 Light"/>
            </a:endParaRPr>
          </a:p>
          <a:p>
            <a:pPr marL="0" marR="0" indent="0" algn="l" fontAlgn="base" latinLnBrk="0"/>
            <a:r>
              <a:rPr lang="en-US" altLang="ko-KR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- </a:t>
            </a:r>
            <a:r>
              <a:rPr lang="ko-KR" altLang="en-US" sz="1600" kern="0" spc="0" dirty="0" err="1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고용율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/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생산성 제고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, 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외국인 인력 수업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, 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자동화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/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돋움체 Light"/>
                <a:ea typeface="KoPub돋움체 Light"/>
              </a:rPr>
              <a:t>스마트 라는 세가지를  적절한 비중과 속도로 추진</a:t>
            </a:r>
            <a:endParaRPr lang="ko-KR" altLang="en-US" sz="1600" kern="0" spc="0" dirty="0">
              <a:solidFill>
                <a:srgbClr val="000000"/>
              </a:solidFill>
              <a:effectLst/>
              <a:latin typeface="KoPub바탕체 Light"/>
            </a:endParaRPr>
          </a:p>
          <a:p>
            <a:pPr marR="0" algn="l" fontAlgn="base" latinLnBrk="1"/>
            <a:endParaRPr lang="en-US" altLang="ko-KR" sz="1600" kern="0" spc="0" dirty="0">
              <a:solidFill>
                <a:srgbClr val="000000"/>
              </a:solidFill>
              <a:effectLst/>
              <a:latin typeface="KoPub돋움체 Medium"/>
              <a:ea typeface="KoPub돋움체 Medium"/>
            </a:endParaRPr>
          </a:p>
        </p:txBody>
      </p:sp>
    </p:spTree>
    <p:extLst>
      <p:ext uri="{BB962C8B-B14F-4D97-AF65-F5344CB8AC3E}">
        <p14:creationId xmlns:p14="http://schemas.microsoft.com/office/powerpoint/2010/main" val="28465511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E3231381-409F-BDA3-BA7F-CFEEBD77CD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101D00-D2CD-0EC2-7F85-7A129AAB0F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9251" y="1752600"/>
            <a:ext cx="11189547" cy="3939540"/>
          </a:xfrm>
        </p:spPr>
        <p:txBody>
          <a:bodyPr/>
          <a:lstStyle/>
          <a:p>
            <a:pPr algn="ctr"/>
            <a:r>
              <a:rPr lang="en-US" altLang="ko-KR" sz="3200" dirty="0"/>
              <a:t>           </a:t>
            </a:r>
          </a:p>
          <a:p>
            <a:pPr algn="ctr"/>
            <a:r>
              <a:rPr lang="en-US" altLang="ko-KR" sz="3200" dirty="0"/>
              <a:t>        4. </a:t>
            </a:r>
            <a:r>
              <a:rPr lang="ko-KR" altLang="en-US" sz="3200" dirty="0"/>
              <a:t>중장기적 대응 </a:t>
            </a:r>
            <a:r>
              <a:rPr lang="en-US" altLang="ko-KR" sz="3200" dirty="0"/>
              <a:t>= </a:t>
            </a:r>
            <a:r>
              <a:rPr lang="ko-KR" altLang="en-US" sz="3200" dirty="0"/>
              <a:t>한국자본주의 개혁</a:t>
            </a:r>
            <a:endParaRPr lang="en-US" altLang="ko-KR" sz="3200" dirty="0"/>
          </a:p>
          <a:p>
            <a:pPr algn="ctr"/>
            <a:endParaRPr lang="en-US" altLang="ko-KR" sz="3200" dirty="0"/>
          </a:p>
          <a:p>
            <a:pPr algn="ctr"/>
            <a:r>
              <a:rPr lang="ko-KR" altLang="en-US" sz="3200" dirty="0"/>
              <a:t>한국</a:t>
            </a:r>
            <a:r>
              <a:rPr lang="en-US" altLang="ko-KR" sz="3200" dirty="0"/>
              <a:t>: </a:t>
            </a:r>
            <a:r>
              <a:rPr lang="ko-KR" altLang="en-US" sz="3200" dirty="0"/>
              <a:t>동아시아 기적의 종언과 영미식으로 수렴</a:t>
            </a:r>
            <a:r>
              <a:rPr lang="en-US" altLang="ko-KR" sz="3200" dirty="0"/>
              <a:t>:</a:t>
            </a:r>
          </a:p>
          <a:p>
            <a:pPr algn="ctr"/>
            <a:endParaRPr lang="en-US" altLang="ko-KR" sz="3200" dirty="0"/>
          </a:p>
          <a:p>
            <a:pPr algn="ctr"/>
            <a:r>
              <a:rPr lang="ko-KR" altLang="en-US" sz="3200" dirty="0"/>
              <a:t>영미식으로 수렴 </a:t>
            </a:r>
            <a:r>
              <a:rPr lang="en-US" altLang="ko-KR" sz="3200" dirty="0"/>
              <a:t>vs. </a:t>
            </a:r>
            <a:r>
              <a:rPr lang="ko-KR" altLang="en-US" sz="3200" dirty="0"/>
              <a:t>동아시아자본주의 </a:t>
            </a:r>
            <a:r>
              <a:rPr lang="en-US" altLang="ko-KR" sz="3200" dirty="0"/>
              <a:t>2.0</a:t>
            </a:r>
          </a:p>
          <a:p>
            <a:pPr algn="ctr"/>
            <a:endParaRPr lang="en-US" altLang="ko-KR" sz="3200" dirty="0"/>
          </a:p>
          <a:p>
            <a:pPr algn="ctr"/>
            <a:r>
              <a:rPr lang="en-US" altLang="ko-KR" sz="3200" dirty="0"/>
              <a:t>   </a:t>
            </a:r>
            <a:endParaRPr lang="ko-KR" altLang="en-US" sz="3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22ECEE-B4BA-6A0F-CE8C-DFF3999C830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altLang="ko-KR" smtClean="0"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874152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8200" y="136525"/>
            <a:ext cx="10515600" cy="969465"/>
          </a:xfrm>
        </p:spPr>
        <p:txBody>
          <a:bodyPr>
            <a:normAutofit/>
          </a:bodyPr>
          <a:lstStyle/>
          <a:p>
            <a:pPr algn="ctr"/>
            <a:r>
              <a:rPr lang="ko-KR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성장 저하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ko-KR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분배 악화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ko-KR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동아시아 기적 종언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&gt; East Asian convergence to US: </a:t>
            </a:r>
            <a:b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ko-KR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terms of slower growth and  rising inequality</a:t>
            </a:r>
            <a:r>
              <a:rPr lang="en-US" altLang="ko-K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.(Lee &amp; Shin 2021)</a:t>
            </a:r>
            <a:endParaRPr lang="ko-KR" alt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4294967295"/>
          </p:nvPr>
        </p:nvSpPr>
        <p:spPr>
          <a:xfrm>
            <a:off x="447389" y="6117654"/>
            <a:ext cx="10515600" cy="51476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n-US" altLang="ko-K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ko-K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Source: Drawn by the authors using data from PWT 9.0 and the World Wealth and Income Database</a:t>
            </a:r>
            <a:endParaRPr lang="ko-KR" altLang="ko-K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D26BFA1A-447E-4938-8FA6-CF02C14D7063}" type="slidenum">
              <a:rPr lang="ko-KR" altLang="en-US" smtClean="0"/>
              <a:t>26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6199" y="1488210"/>
            <a:ext cx="5681297" cy="4754322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257" y="1363332"/>
            <a:ext cx="5993731" cy="4754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2711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54075" y="96678"/>
            <a:ext cx="10515600" cy="396382"/>
          </a:xfrm>
        </p:spPr>
        <p:txBody>
          <a:bodyPr>
            <a:normAutofit fontScale="90000"/>
          </a:bodyPr>
          <a:lstStyle/>
          <a:p>
            <a:r>
              <a:rPr lang="ko-KR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자본주의의 다양성</a:t>
            </a:r>
            <a:r>
              <a:rPr lang="en-US" altLang="ko-K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</a:t>
            </a:r>
            <a:r>
              <a:rPr lang="ko-KR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제 유형 </a:t>
            </a:r>
            <a:r>
              <a:rPr lang="en-US" altLang="ko-K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(1955-2009)</a:t>
            </a:r>
            <a:endParaRPr lang="ko-KR" altLang="en-US" sz="2800" dirty="0"/>
          </a:p>
        </p:txBody>
      </p:sp>
      <p:graphicFrame>
        <p:nvGraphicFramePr>
          <p:cNvPr id="5" name="내용 개체 틀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63261158"/>
              </p:ext>
            </p:extLst>
          </p:nvPr>
        </p:nvGraphicFramePr>
        <p:xfrm>
          <a:off x="324579" y="461866"/>
          <a:ext cx="10961446" cy="629945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367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00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808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8807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063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9932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967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5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Period</a:t>
                      </a:r>
                      <a:endParaRPr lang="ko-KR" sz="1500" kern="100" dirty="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16045" marR="16045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5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Group 1 </a:t>
                      </a:r>
                      <a:endParaRPr lang="ko-KR" sz="150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5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(CME like)</a:t>
                      </a:r>
                      <a:endParaRPr lang="ko-KR" sz="1500" kern="100" dirty="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16045" marR="16045" marT="0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5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Group 2 </a:t>
                      </a:r>
                      <a:endParaRPr lang="ko-KR" sz="150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5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(MME like)</a:t>
                      </a:r>
                      <a:endParaRPr lang="ko-KR" sz="1500" kern="100" dirty="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16045" marR="1604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5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Group 3</a:t>
                      </a:r>
                      <a:endParaRPr lang="ko-KR" sz="150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5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(LME like)</a:t>
                      </a:r>
                      <a:endParaRPr lang="ko-KR" sz="1500" kern="100" dirty="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16045" marR="1604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5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Group 4</a:t>
                      </a:r>
                      <a:endParaRPr lang="ko-KR" sz="150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5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(East Asia like)</a:t>
                      </a:r>
                      <a:endParaRPr lang="ko-KR" sz="1500" kern="100" dirty="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16045" marR="16045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711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5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1955–1959</a:t>
                      </a:r>
                      <a:endParaRPr lang="ko-KR" sz="1500" kern="100" dirty="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16045" marR="16045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5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DengXian"/>
                          <a:cs typeface="Times New Roman" panose="02020603050405020304" pitchFamily="18" charset="0"/>
                        </a:rPr>
                        <a:t>북구형 자본주의 </a:t>
                      </a:r>
                      <a:endParaRPr lang="ko-KR" sz="150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16045" marR="16045" marT="0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5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대륙</a:t>
                      </a:r>
                      <a:r>
                        <a:rPr lang="en-US" altLang="ko-KR" sz="15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 </a:t>
                      </a:r>
                      <a:r>
                        <a:rPr lang="ko-KR" altLang="en-US" sz="15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혼합자본주의</a:t>
                      </a:r>
                      <a:r>
                        <a:rPr lang="ko-KR" sz="15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ko-KR" sz="1500" kern="100" dirty="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16045" marR="1604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500" kern="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영미식</a:t>
                      </a:r>
                      <a:r>
                        <a:rPr lang="en-US" altLang="ko-KR" sz="15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ko-KR" altLang="en-US" sz="15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자유방임</a:t>
                      </a:r>
                      <a:r>
                        <a:rPr lang="ko-KR" sz="15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ko-KR" sz="1500" kern="100" dirty="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16045" marR="1604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5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DengXian"/>
                          <a:cs typeface="Times New Roman" panose="02020603050405020304" pitchFamily="18" charset="0"/>
                        </a:rPr>
                        <a:t>동아시아형</a:t>
                      </a:r>
                      <a:endParaRPr lang="ko-KR" sz="150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16045" marR="16045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711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5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1960–1964</a:t>
                      </a:r>
                      <a:endParaRPr lang="ko-KR" sz="1500" kern="10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16045" marR="16045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5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US</a:t>
                      </a:r>
                      <a:endParaRPr lang="ko-KR" sz="150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16045" marR="16045" marT="0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5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ko-KR" sz="1500" kern="10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16045" marR="1604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5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ko-KR" sz="1500" kern="10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16045" marR="1604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5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Japan</a:t>
                      </a:r>
                      <a:endParaRPr lang="ko-KR" sz="150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16045" marR="16045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711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5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1965–1969</a:t>
                      </a:r>
                      <a:endParaRPr lang="ko-KR" sz="1500" kern="10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16045" marR="16045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5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US</a:t>
                      </a:r>
                      <a:endParaRPr lang="ko-KR" sz="150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16045" marR="16045" marT="0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5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ko-KR" sz="1500" kern="10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16045" marR="1604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5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ko-KR" sz="1500" kern="10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16045" marR="1604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5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Japan</a:t>
                      </a:r>
                      <a:endParaRPr lang="ko-KR" sz="150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16045" marR="16045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711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5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1970–1974</a:t>
                      </a:r>
                      <a:endParaRPr lang="ko-KR" sz="1500" kern="10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16045" marR="16045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5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Japan US</a:t>
                      </a:r>
                      <a:endParaRPr lang="ko-KR" sz="150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16045" marR="16045" marT="0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5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ko-KR" sz="1500" kern="100" dirty="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16045" marR="1604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5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ko-KR" sz="1500" kern="10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16045" marR="1604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5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ko-KR" sz="1500" kern="10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16045" marR="16045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711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5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1975–1979</a:t>
                      </a:r>
                      <a:endParaRPr lang="ko-KR" sz="1500" kern="10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16045" marR="16045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5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Japan US</a:t>
                      </a:r>
                      <a:endParaRPr lang="ko-KR" sz="150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16045" marR="16045" marT="0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5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ko-KR" sz="1500" kern="10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16045" marR="1604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5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Canada</a:t>
                      </a:r>
                      <a:endParaRPr lang="ko-KR" sz="1500" kern="10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16045" marR="1604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5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Taiwan</a:t>
                      </a:r>
                      <a:endParaRPr lang="ko-KR" sz="1500" kern="10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16045" marR="16045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138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5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1980–1984</a:t>
                      </a:r>
                      <a:endParaRPr lang="ko-KR" sz="1500" kern="10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16045" marR="16045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5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Australia Denmark </a:t>
                      </a:r>
                      <a:r>
                        <a:rPr lang="en-US" sz="15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Japan US</a:t>
                      </a:r>
                      <a:endParaRPr lang="ko-KR" sz="150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16045" marR="16045" marT="0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5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France </a:t>
                      </a:r>
                      <a:r>
                        <a:rPr lang="en-US" sz="15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Germany</a:t>
                      </a:r>
                      <a:r>
                        <a:rPr lang="en-US" sz="15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5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Ireland</a:t>
                      </a:r>
                      <a:r>
                        <a:rPr lang="en-US" sz="15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5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Italy</a:t>
                      </a:r>
                      <a:endParaRPr lang="ko-KR" sz="1500" kern="100" dirty="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16045" marR="1604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5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Canada</a:t>
                      </a:r>
                      <a:endParaRPr lang="ko-KR" sz="1500" kern="10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16045" marR="1604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5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Korea</a:t>
                      </a:r>
                      <a:r>
                        <a:rPr lang="en-US" sz="15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Taiwan</a:t>
                      </a:r>
                      <a:endParaRPr lang="ko-KR" sz="1500" kern="100" dirty="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16045" marR="16045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9138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5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1985–1989</a:t>
                      </a:r>
                      <a:endParaRPr lang="ko-KR" sz="1500" kern="10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16045" marR="16045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5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Australia Denmark </a:t>
                      </a:r>
                      <a:r>
                        <a:rPr lang="en-US" sz="15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Japan</a:t>
                      </a:r>
                      <a:r>
                        <a:rPr lang="en-US" sz="15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New Zealand</a:t>
                      </a:r>
                      <a:endParaRPr lang="ko-KR" sz="1500" kern="100" dirty="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16045" marR="16045" marT="0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5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France </a:t>
                      </a:r>
                      <a:r>
                        <a:rPr lang="en-US" sz="15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Germany</a:t>
                      </a:r>
                      <a:r>
                        <a:rPr lang="en-US" sz="15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5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Ireland</a:t>
                      </a:r>
                      <a:r>
                        <a:rPr lang="en-US" sz="15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5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Italy Netherlands Spain</a:t>
                      </a:r>
                      <a:endParaRPr lang="ko-KR" sz="1500" kern="100" dirty="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16045" marR="1604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5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Canada </a:t>
                      </a:r>
                      <a:r>
                        <a:rPr lang="en-US" sz="15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US</a:t>
                      </a:r>
                      <a:endParaRPr lang="ko-KR" sz="150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16045" marR="1604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5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Taiwan</a:t>
                      </a:r>
                      <a:endParaRPr lang="ko-KR" sz="1500" kern="10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16045" marR="16045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9138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5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1990–1994</a:t>
                      </a:r>
                      <a:endParaRPr lang="ko-KR" sz="1500" kern="10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16045" marR="16045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5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Australia Denmark </a:t>
                      </a:r>
                      <a:r>
                        <a:rPr lang="en-US" sz="15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Germany</a:t>
                      </a:r>
                      <a:r>
                        <a:rPr lang="en-US" sz="15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5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Japan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5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Netherlands New Zealand</a:t>
                      </a:r>
                      <a:endParaRPr lang="ko-KR" sz="1500" kern="100" dirty="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16045" marR="16045" marT="0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5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France </a:t>
                      </a:r>
                      <a:r>
                        <a:rPr lang="en-US" sz="15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Ireland</a:t>
                      </a:r>
                      <a:r>
                        <a:rPr lang="en-US" sz="15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Italy Spain</a:t>
                      </a:r>
                      <a:endParaRPr lang="ko-KR" sz="1500" kern="100" dirty="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16045" marR="1604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5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Canada UK </a:t>
                      </a:r>
                      <a:r>
                        <a:rPr lang="en-US" sz="15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US</a:t>
                      </a:r>
                      <a:endParaRPr lang="ko-KR" sz="150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16045" marR="1604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5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Taiwan</a:t>
                      </a:r>
                      <a:endParaRPr lang="ko-KR" sz="1500" kern="10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16045" marR="16045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9138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5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1995–1999</a:t>
                      </a:r>
                      <a:endParaRPr lang="ko-KR" sz="1500" kern="10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16045" marR="16045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5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Australia Denmark </a:t>
                      </a:r>
                      <a:r>
                        <a:rPr lang="en-US" sz="1500" kern="100" dirty="0">
                          <a:solidFill>
                            <a:srgbClr val="FF0000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Japan Korea</a:t>
                      </a:r>
                      <a:r>
                        <a:rPr lang="en-US" sz="1500" kern="1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5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Netherlands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5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New Zealand Norway Sweden</a:t>
                      </a:r>
                      <a:endParaRPr lang="ko-KR" sz="1500" kern="100" dirty="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16045" marR="16045" marT="0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5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France </a:t>
                      </a:r>
                      <a:r>
                        <a:rPr lang="en-US" sz="15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Germany</a:t>
                      </a:r>
                      <a:r>
                        <a:rPr lang="en-US" sz="15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Italy Spain</a:t>
                      </a:r>
                      <a:endParaRPr lang="ko-KR" sz="1500" kern="100" dirty="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16045" marR="1604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5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Canada UK </a:t>
                      </a:r>
                      <a:r>
                        <a:rPr lang="en-US" sz="15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US</a:t>
                      </a:r>
                      <a:endParaRPr lang="ko-KR" sz="150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16045" marR="1604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5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Finland Taiwan</a:t>
                      </a:r>
                      <a:endParaRPr lang="ko-KR" sz="1500" kern="10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16045" marR="16045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74566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5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2000–2004</a:t>
                      </a:r>
                      <a:endParaRPr lang="ko-KR" sz="1500" kern="10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16045" marR="16045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5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Australia Denmark Finland </a:t>
                      </a:r>
                      <a:r>
                        <a:rPr lang="en-US" sz="15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Ireland Korea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5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Netherlands New Zealand Norway Sweden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5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Taiwan</a:t>
                      </a:r>
                      <a:endParaRPr lang="ko-KR" sz="1500" kern="100" dirty="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16045" marR="16045" marT="0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5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France Italy Spain</a:t>
                      </a:r>
                      <a:endParaRPr lang="ko-KR" sz="1500" kern="100" dirty="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16045" marR="1604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5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Canada </a:t>
                      </a:r>
                      <a:r>
                        <a:rPr lang="en-US" sz="15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Germany</a:t>
                      </a:r>
                      <a:r>
                        <a:rPr lang="en-US" sz="15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5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Japan</a:t>
                      </a:r>
                      <a:r>
                        <a:rPr lang="en-US" sz="15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UK </a:t>
                      </a:r>
                      <a:r>
                        <a:rPr lang="en-US" sz="15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US</a:t>
                      </a:r>
                      <a:endParaRPr lang="ko-KR" sz="150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16045" marR="1604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5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ko-KR" sz="1500" kern="10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16045" marR="16045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9138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5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2005–2009</a:t>
                      </a:r>
                      <a:endParaRPr lang="ko-KR" sz="1500" kern="10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16045" marR="16045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5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Australia Denmark Finland Netherlands New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5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Zealand Norway Sweden </a:t>
                      </a:r>
                      <a:r>
                        <a:rPr lang="en-US" sz="1500" kern="1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Taiwan</a:t>
                      </a:r>
                      <a:endParaRPr lang="ko-KR" sz="1500" kern="100" dirty="0">
                        <a:effectLst/>
                        <a:highlight>
                          <a:srgbClr val="FFFF00"/>
                        </a:highlight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16045" marR="16045" marT="0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5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France Italy Spain</a:t>
                      </a:r>
                      <a:endParaRPr lang="ko-KR" sz="1500" kern="100" dirty="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16045" marR="1604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500" kern="1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Canada </a:t>
                      </a:r>
                      <a:r>
                        <a:rPr lang="en-US" sz="1500" kern="100" dirty="0">
                          <a:solidFill>
                            <a:srgbClr val="FF0000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Germany Ireland Japan Korea </a:t>
                      </a:r>
                      <a:r>
                        <a:rPr lang="en-US" sz="1500" kern="1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UK </a:t>
                      </a:r>
                      <a:r>
                        <a:rPr lang="en-US" sz="1500" kern="100" dirty="0">
                          <a:solidFill>
                            <a:srgbClr val="FF0000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US</a:t>
                      </a:r>
                      <a:endParaRPr lang="ko-KR" sz="1500" kern="100" dirty="0">
                        <a:solidFill>
                          <a:srgbClr val="FF0000"/>
                        </a:solidFill>
                        <a:effectLst/>
                        <a:highlight>
                          <a:srgbClr val="FFFF00"/>
                        </a:highlight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16045" marR="1604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5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ko-KR" sz="1500" kern="100" dirty="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16045" marR="16045" marT="0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7112">
                <a:tc gridSpan="6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Average of variables for each group</a:t>
                      </a:r>
                      <a:endParaRPr lang="ko-KR" sz="1600" kern="100" dirty="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16045" marR="16045" marT="0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7112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5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GDP growth (%)</a:t>
                      </a:r>
                      <a:endParaRPr lang="ko-KR" sz="1500" kern="10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16045" marR="16045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1500" kern="10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16045" marR="1604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2.19 </a:t>
                      </a:r>
                      <a:endParaRPr lang="ko-KR" sz="1600" kern="100" dirty="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16045" marR="1604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1.79 </a:t>
                      </a:r>
                      <a:endParaRPr lang="ko-KR" sz="1600" kern="100" dirty="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16045" marR="1604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1.39 </a:t>
                      </a:r>
                      <a:endParaRPr lang="ko-KR" sz="1600" kern="100" dirty="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16045" marR="1604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6.83 </a:t>
                      </a:r>
                      <a:endParaRPr lang="ko-KR" sz="1600" kern="100" dirty="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16045" marR="16045" marT="0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7112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5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Employment (%)</a:t>
                      </a:r>
                      <a:endParaRPr lang="ko-KR" sz="1500" kern="10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16045" marR="16045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1500" kern="10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16045" marR="1604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59.90 </a:t>
                      </a:r>
                      <a:endParaRPr lang="ko-KR" sz="1600" kern="10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16045" marR="1604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47.05 </a:t>
                      </a:r>
                      <a:endParaRPr lang="ko-KR" sz="1600" kern="100" dirty="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16045" marR="1604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59.27 </a:t>
                      </a:r>
                      <a:endParaRPr lang="ko-KR" sz="1600" kern="100" dirty="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16045" marR="1604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59.54 </a:t>
                      </a:r>
                      <a:endParaRPr lang="ko-KR" sz="1600" kern="10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16045" marR="16045" marT="0" marB="0"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7112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5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Top 10% share (%)</a:t>
                      </a:r>
                      <a:endParaRPr lang="ko-KR" sz="1500" kern="100" dirty="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16045" marR="16045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1500" kern="10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16045" marR="1604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29.89 </a:t>
                      </a:r>
                      <a:endParaRPr lang="ko-KR" sz="1600" kern="100" dirty="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16045" marR="1604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31.88 </a:t>
                      </a:r>
                      <a:endParaRPr lang="ko-KR" sz="1600" kern="100" dirty="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16045" marR="1604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39.50 </a:t>
                      </a:r>
                      <a:endParaRPr lang="ko-KR" sz="1600" kern="100" dirty="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16045" marR="1604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28.47 </a:t>
                      </a:r>
                      <a:endParaRPr lang="ko-KR" sz="1600" kern="100" dirty="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16045" marR="16045" marT="0" marB="0"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37112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1400" kern="100" dirty="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16045" marR="16045" marT="0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400" kern="100" dirty="0">
                          <a:effectLst/>
                          <a:latin typeface="Times New Roman" panose="02020603050405020304" pitchFamily="18" charset="0"/>
                          <a:ea typeface="DengXian"/>
                          <a:cs typeface="Times New Roman" panose="02020603050405020304" pitchFamily="18" charset="0"/>
                        </a:rPr>
                        <a:t>Good growth, low inequality, high jobs</a:t>
                      </a:r>
                      <a:endParaRPr lang="ko-KR" sz="1400" kern="100" dirty="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16045" marR="1604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400" kern="100" dirty="0">
                          <a:effectLst/>
                          <a:latin typeface="Times New Roman" panose="02020603050405020304" pitchFamily="18" charset="0"/>
                          <a:ea typeface="DengXian"/>
                          <a:cs typeface="Times New Roman" panose="02020603050405020304" pitchFamily="18" charset="0"/>
                        </a:rPr>
                        <a:t>All in middle</a:t>
                      </a:r>
                      <a:endParaRPr lang="ko-KR" sz="1400" kern="100" dirty="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16045" marR="1604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400" kern="100" dirty="0">
                          <a:effectLst/>
                          <a:latin typeface="Times New Roman" panose="02020603050405020304" pitchFamily="18" charset="0"/>
                          <a:ea typeface="DengXian"/>
                          <a:cs typeface="Times New Roman" panose="02020603050405020304" pitchFamily="18" charset="0"/>
                        </a:rPr>
                        <a:t>Low growth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400" kern="100" dirty="0">
                          <a:effectLst/>
                          <a:latin typeface="Times New Roman" panose="02020603050405020304" pitchFamily="18" charset="0"/>
                          <a:ea typeface="DengXian"/>
                          <a:cs typeface="Times New Roman" panose="02020603050405020304" pitchFamily="18" charset="0"/>
                        </a:rPr>
                        <a:t>/High Inequality</a:t>
                      </a:r>
                      <a:endParaRPr lang="ko-KR" sz="1400" kern="100" dirty="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16045" marR="1604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400" kern="100" dirty="0">
                          <a:effectLst/>
                          <a:latin typeface="Times New Roman" panose="02020603050405020304" pitchFamily="18" charset="0"/>
                          <a:ea typeface="DengXian"/>
                          <a:cs typeface="Times New Roman" panose="02020603050405020304" pitchFamily="18" charset="0"/>
                        </a:rPr>
                        <a:t>High growth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400" kern="100" dirty="0">
                          <a:effectLst/>
                          <a:latin typeface="Times New Roman" panose="02020603050405020304" pitchFamily="18" charset="0"/>
                          <a:ea typeface="DengXian"/>
                          <a:cs typeface="Times New Roman" panose="02020603050405020304" pitchFamily="18" charset="0"/>
                        </a:rPr>
                        <a:t> Low Inequality</a:t>
                      </a:r>
                      <a:endParaRPr lang="ko-KR" sz="1400" kern="100" dirty="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16045" marR="16045" marT="0" marB="0" anchor="ctr"/>
                </a:tc>
                <a:extLst>
                  <a:ext uri="{0D108BD9-81ED-4DB2-BD59-A6C34878D82A}">
                    <a16:rowId xmlns:a16="http://schemas.microsoft.com/office/drawing/2014/main" val="2948508431"/>
                  </a:ext>
                </a:extLst>
              </a:tr>
            </a:tbl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5273675" y="17446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712535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91544" y="116632"/>
            <a:ext cx="8714926" cy="1143000"/>
          </a:xfrm>
        </p:spPr>
        <p:txBody>
          <a:bodyPr>
            <a:normAutofit/>
          </a:bodyPr>
          <a:lstStyle/>
          <a:p>
            <a:pPr algn="ctr"/>
            <a:r>
              <a:rPr lang="en-US" altLang="ko-KR" sz="2400" b="1" dirty="0"/>
              <a:t>Korea After the 1997 crisis, Decline of Fixed Investment  </a:t>
            </a:r>
            <a:br>
              <a:rPr lang="en-US" altLang="ko-KR" sz="2400" b="1" dirty="0"/>
            </a:br>
            <a:r>
              <a:rPr lang="en-US" altLang="ko-KR" sz="2400" b="1" dirty="0">
                <a:sym typeface="Wingdings" panose="05000000000000000000" pitchFamily="2" charset="2"/>
              </a:rPr>
              <a:t>  The root of slow growth:</a:t>
            </a:r>
            <a:br>
              <a:rPr lang="en-US" altLang="ko-KR" sz="2400" b="1" dirty="0">
                <a:sym typeface="Wingdings" panose="05000000000000000000" pitchFamily="2" charset="2"/>
              </a:rPr>
            </a:br>
            <a:r>
              <a:rPr lang="en-US" altLang="ko-KR" sz="2400" b="1" dirty="0">
                <a:sym typeface="Wingdings" panose="05000000000000000000" pitchFamily="2" charset="2"/>
              </a:rPr>
              <a:t>investment rate reduced by 5%P (35-40%  30-35%)</a:t>
            </a:r>
            <a:endParaRPr lang="ko-KR" altLang="en-US" sz="2400" b="1" dirty="0"/>
          </a:p>
        </p:txBody>
      </p:sp>
      <p:graphicFrame>
        <p:nvGraphicFramePr>
          <p:cNvPr id="4" name="내용 개체 틀 3"/>
          <p:cNvGraphicFramePr>
            <a:graphicFrameLocks noGrp="1"/>
          </p:cNvGraphicFramePr>
          <p:nvPr>
            <p:ph idx="1"/>
          </p:nvPr>
        </p:nvGraphicFramePr>
        <p:xfrm>
          <a:off x="1524000" y="1484784"/>
          <a:ext cx="9036496" cy="53732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148116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8300" y="160939"/>
            <a:ext cx="4755469" cy="1232855"/>
          </a:xfrm>
        </p:spPr>
        <p:txBody>
          <a:bodyPr>
            <a:normAutofit/>
          </a:bodyPr>
          <a:lstStyle/>
          <a:p>
            <a:pPr algn="ctr"/>
            <a:r>
              <a:rPr lang="en-US" altLang="ko-KR" sz="2000" dirty="0"/>
              <a:t>High</a:t>
            </a:r>
            <a:r>
              <a:rPr lang="ko-KR" altLang="en-US" sz="2000" dirty="0"/>
              <a:t> </a:t>
            </a:r>
            <a:r>
              <a:rPr lang="en-US" altLang="ko-KR" sz="2000" dirty="0"/>
              <a:t>Foreign</a:t>
            </a:r>
            <a:r>
              <a:rPr lang="ko-KR" altLang="en-US" sz="2000" dirty="0"/>
              <a:t> </a:t>
            </a:r>
            <a:r>
              <a:rPr lang="en-US" altLang="ko-KR" sz="2000" dirty="0"/>
              <a:t>share</a:t>
            </a:r>
            <a:r>
              <a:rPr lang="ko-KR" altLang="en-US" sz="2000" dirty="0"/>
              <a:t> </a:t>
            </a:r>
            <a:r>
              <a:rPr lang="en-US" altLang="ko-KR" sz="2000" dirty="0"/>
              <a:t>-&gt; more dividends -&gt;</a:t>
            </a:r>
            <a:r>
              <a:rPr lang="ko-KR" altLang="en-US" sz="2000" dirty="0"/>
              <a:t> </a:t>
            </a:r>
            <a:r>
              <a:rPr lang="en-US" altLang="ko-KR" sz="2000" dirty="0"/>
              <a:t>low investment  </a:t>
            </a:r>
            <a:br>
              <a:rPr lang="en-US" altLang="ko-KR" sz="2000" dirty="0"/>
            </a:br>
            <a:r>
              <a:rPr lang="en-US" altLang="ko-KR" sz="2000" dirty="0"/>
              <a:t> =&gt; Anglo-Saxon Capitalism  </a:t>
            </a:r>
            <a:endParaRPr lang="ko-KR" altLang="en-US" sz="2000" dirty="0"/>
          </a:p>
        </p:txBody>
      </p:sp>
      <p:graphicFrame>
        <p:nvGraphicFramePr>
          <p:cNvPr id="4" name="내용 개체 틀 3"/>
          <p:cNvGraphicFramePr>
            <a:graphicFrameLocks noGrp="1" noChangeAspect="1"/>
          </p:cNvGraphicFramePr>
          <p:nvPr>
            <p:ph idx="1"/>
          </p:nvPr>
        </p:nvGraphicFramePr>
        <p:xfrm>
          <a:off x="223421" y="1660695"/>
          <a:ext cx="6530339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내용 개체 틀 4">
            <a:extLst>
              <a:ext uri="{FF2B5EF4-FFF2-40B4-BE49-F238E27FC236}">
                <a16:creationId xmlns:a16="http://schemas.microsoft.com/office/drawing/2014/main" id="{24F082FB-AFC6-4943-A7F3-E6CEE9B744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3659" y="1790115"/>
            <a:ext cx="5449263" cy="446864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5E1A60A-DF20-401D-B908-F372DB48ABEC}"/>
              </a:ext>
            </a:extLst>
          </p:cNvPr>
          <p:cNvSpPr txBox="1"/>
          <p:nvPr/>
        </p:nvSpPr>
        <p:spPr>
          <a:xfrm>
            <a:off x="6096000" y="275208"/>
            <a:ext cx="56047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/>
              <a:t> Dividend ratio in top 10 Korean &gt; US firm: </a:t>
            </a:r>
          </a:p>
          <a:p>
            <a:pPr algn="ctr"/>
            <a:r>
              <a:rPr lang="en-US" altLang="ko-KR" sz="2000" b="1" dirty="0"/>
              <a:t> higher than 40% in 2019</a:t>
            </a:r>
          </a:p>
          <a:p>
            <a:pPr algn="ctr"/>
            <a:r>
              <a:rPr lang="en-US" altLang="ko-KR" sz="2000" b="1" dirty="0"/>
              <a:t>=&gt; 2</a:t>
            </a:r>
            <a:r>
              <a:rPr lang="ko-KR" altLang="en-US" sz="2000" b="1" dirty="0"/>
              <a:t>가지 과속</a:t>
            </a:r>
            <a:r>
              <a:rPr lang="en-US" altLang="ko-KR" sz="2000" b="1" dirty="0"/>
              <a:t>: </a:t>
            </a:r>
            <a:r>
              <a:rPr lang="ko-KR" altLang="en-US" sz="2000" b="1" dirty="0"/>
              <a:t>최저임금</a:t>
            </a:r>
            <a:r>
              <a:rPr lang="en-US" altLang="ko-KR" sz="2000" b="1" dirty="0"/>
              <a:t>, </a:t>
            </a:r>
            <a:r>
              <a:rPr lang="ko-KR" altLang="en-US" sz="2000" b="1" dirty="0"/>
              <a:t>배당</a:t>
            </a:r>
          </a:p>
        </p:txBody>
      </p:sp>
    </p:spTree>
    <p:extLst>
      <p:ext uri="{BB962C8B-B14F-4D97-AF65-F5344CB8AC3E}">
        <p14:creationId xmlns:p14="http://schemas.microsoft.com/office/powerpoint/2010/main" val="276866510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"/>
          <p:cNvSpPr txBox="1">
            <a:spLocks noGrp="1"/>
          </p:cNvSpPr>
          <p:nvPr>
            <p:ph type="title"/>
          </p:nvPr>
        </p:nvSpPr>
        <p:spPr>
          <a:xfrm>
            <a:off x="1219200" y="217319"/>
            <a:ext cx="9492299" cy="46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imes New Roman"/>
              <a:buNone/>
            </a:pPr>
            <a:r>
              <a:rPr lang="ko-KR" altLang="en-US" sz="3600" b="1" dirty="0">
                <a:latin typeface="Times New Roman"/>
                <a:ea typeface="Times New Roman"/>
                <a:cs typeface="Times New Roman"/>
                <a:sym typeface="Times New Roman"/>
              </a:rPr>
              <a:t>금융화 </a:t>
            </a:r>
            <a:r>
              <a:rPr lang="en-US" sz="3600" b="1" dirty="0">
                <a:latin typeface="Times New Roman"/>
                <a:ea typeface="Times New Roman"/>
                <a:cs typeface="Times New Roman"/>
                <a:sym typeface="Times New Roman"/>
              </a:rPr>
              <a:t>Financialization -&gt;</a:t>
            </a:r>
            <a:r>
              <a:rPr lang="ko-KR" altLang="en-US" sz="3600" b="1" dirty="0">
                <a:latin typeface="Times New Roman"/>
                <a:ea typeface="Times New Roman"/>
                <a:cs typeface="Times New Roman"/>
                <a:sym typeface="Times New Roman"/>
              </a:rPr>
              <a:t>불평등 </a:t>
            </a:r>
            <a:r>
              <a:rPr lang="en-US" sz="3600" b="1" dirty="0">
                <a:latin typeface="Times New Roman"/>
                <a:ea typeface="Times New Roman"/>
                <a:cs typeface="Times New Roman"/>
                <a:sym typeface="Times New Roman"/>
              </a:rPr>
              <a:t>Inequality?</a:t>
            </a:r>
            <a:endParaRPr sz="3600" b="1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" name="Google Shape;18;p1"/>
          <p:cNvSpPr txBox="1">
            <a:spLocks noGrp="1"/>
          </p:cNvSpPr>
          <p:nvPr>
            <p:ph type="body" idx="1"/>
          </p:nvPr>
        </p:nvSpPr>
        <p:spPr>
          <a:xfrm>
            <a:off x="230847" y="1105510"/>
            <a:ext cx="11730300" cy="4990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>
                <a:latin typeface="Times New Roman"/>
                <a:ea typeface="Times New Roman"/>
                <a:cs typeface="Times New Roman"/>
                <a:sym typeface="Times New Roman"/>
              </a:rPr>
              <a:t>Financial development = promotes economic growth :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dirty="0">
                <a:latin typeface="Times New Roman"/>
                <a:ea typeface="Times New Roman"/>
                <a:cs typeface="Times New Roman"/>
                <a:sym typeface="Times New Roman"/>
              </a:rPr>
              <a:t>-- (King and Levine, 1993; La Porta, et al 2002; Beck, et al </a:t>
            </a:r>
            <a:r>
              <a:rPr lang="en-US" dirty="0" err="1">
                <a:latin typeface="Times New Roman"/>
                <a:ea typeface="Times New Roman"/>
                <a:cs typeface="Times New Roman"/>
                <a:sym typeface="Times New Roman"/>
              </a:rPr>
              <a:t>Loayza</a:t>
            </a:r>
            <a:r>
              <a:rPr lang="en-US" dirty="0">
                <a:latin typeface="Times New Roman"/>
                <a:ea typeface="Times New Roman"/>
                <a:cs typeface="Times New Roman"/>
                <a:sym typeface="Times New Roman"/>
              </a:rPr>
              <a:t>, 2000).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>
                <a:latin typeface="Times New Roman"/>
                <a:ea typeface="Times New Roman"/>
                <a:cs typeface="Times New Roman"/>
                <a:sym typeface="Times New Roman"/>
              </a:rPr>
              <a:t>But, global financial crisis and rising inequality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dirty="0">
                <a:latin typeface="Times New Roman"/>
                <a:ea typeface="Times New Roman"/>
                <a:cs typeface="Times New Roman"/>
                <a:sym typeface="Times New Roman"/>
              </a:rPr>
              <a:t>➔ dominance of the financial sector not always good for the economy. 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>
                <a:latin typeface="Times New Roman"/>
                <a:ea typeface="Times New Roman"/>
                <a:cs typeface="Times New Roman"/>
                <a:sym typeface="Times New Roman"/>
              </a:rPr>
              <a:t>Financialization : increasing dominance of the financial sector and its globalization, including excessive dividends payment. </a:t>
            </a:r>
            <a:endParaRPr dirty="0"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>
                <a:latin typeface="Times New Roman"/>
                <a:ea typeface="Times New Roman"/>
                <a:cs typeface="Times New Roman"/>
                <a:sym typeface="Times New Roman"/>
              </a:rPr>
              <a:t>Some literatures: financialization -&gt;  inequality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b="0" dirty="0">
                <a:latin typeface="Times New Roman"/>
                <a:ea typeface="Times New Roman"/>
                <a:cs typeface="Times New Roman"/>
                <a:sym typeface="Times New Roman"/>
              </a:rPr>
              <a:t>   - </a:t>
            </a:r>
            <a:r>
              <a:rPr lang="en-US" sz="2400" b="0" dirty="0">
                <a:latin typeface="Times New Roman"/>
                <a:ea typeface="Times New Roman"/>
                <a:cs typeface="Times New Roman"/>
                <a:sym typeface="Times New Roman"/>
              </a:rPr>
              <a:t>(Hacker &amp; Pierson, 2010; Lin &amp; </a:t>
            </a:r>
            <a:r>
              <a:rPr lang="en-US" sz="2400" b="0" dirty="0" err="1">
                <a:latin typeface="Times New Roman"/>
                <a:ea typeface="Times New Roman"/>
                <a:cs typeface="Times New Roman"/>
                <a:sym typeface="Times New Roman"/>
              </a:rPr>
              <a:t>Tomaskovic-Devey</a:t>
            </a:r>
            <a:r>
              <a:rPr lang="en-US" sz="2400" b="0" dirty="0">
                <a:latin typeface="Times New Roman"/>
                <a:ea typeface="Times New Roman"/>
                <a:cs typeface="Times New Roman"/>
                <a:sym typeface="Times New Roman"/>
              </a:rPr>
              <a:t>, 2013; </a:t>
            </a:r>
            <a:r>
              <a:rPr lang="en-US" sz="2400" b="0" dirty="0" err="1">
                <a:latin typeface="Times New Roman"/>
                <a:ea typeface="Times New Roman"/>
                <a:cs typeface="Times New Roman"/>
                <a:sym typeface="Times New Roman"/>
              </a:rPr>
              <a:t>Godechot</a:t>
            </a:r>
            <a:r>
              <a:rPr lang="en-US" sz="2400" b="0" dirty="0">
                <a:latin typeface="Times New Roman"/>
                <a:ea typeface="Times New Roman"/>
                <a:cs typeface="Times New Roman"/>
                <a:sym typeface="Times New Roman"/>
              </a:rPr>
              <a:t>, 2012; </a:t>
            </a:r>
            <a:r>
              <a:rPr lang="en-US" sz="2400" b="0" dirty="0" err="1">
                <a:latin typeface="Times New Roman"/>
                <a:ea typeface="Times New Roman"/>
                <a:cs typeface="Times New Roman"/>
                <a:sym typeface="Times New Roman"/>
              </a:rPr>
              <a:t>Kus</a:t>
            </a:r>
            <a:r>
              <a:rPr lang="en-US" sz="2400" b="0" dirty="0">
                <a:latin typeface="Times New Roman"/>
                <a:ea typeface="Times New Roman"/>
                <a:cs typeface="Times New Roman"/>
                <a:sym typeface="Times New Roman"/>
              </a:rPr>
              <a:t>, 2012).</a:t>
            </a:r>
            <a:endParaRPr b="0"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dirty="0">
                <a:latin typeface="Times New Roman"/>
                <a:ea typeface="Times New Roman"/>
                <a:cs typeface="Times New Roman"/>
                <a:sym typeface="Times New Roman"/>
              </a:rPr>
              <a:t>  -- Using domestic aspects of financialization and conventional econometrics</a:t>
            </a:r>
            <a:endParaRPr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28600" lvl="0" indent="-1079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</a:pPr>
            <a:endParaRPr sz="19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</a:pPr>
            <a:endParaRPr sz="19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28600" lvl="0" indent="-1079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</a:pPr>
            <a:endParaRPr sz="1900" dirty="0"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sp>
        <p:nvSpPr>
          <p:cNvPr id="19" name="Google Shape;19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45720" rIns="91440" bIns="45720" rtlCol="0" anchor="ctr" anchorCtr="0">
            <a:noAutofit/>
          </a:bodyPr>
          <a:lstStyle>
            <a:defPPr>
              <a:defRPr lang="ko-KR"/>
            </a:defPPr>
            <a:lvl1pPr marL="0" algn="r" defTabSz="91440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</a:pPr>
            <a:fld id="{D26BFA1A-447E-4938-8FA6-CF02C14D7063}" type="slidenum">
              <a:rPr lang="ko-KR" alt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888888"/>
                </a:buClr>
                <a:buSzPts val="1200"/>
                <a:buFont typeface="Arial"/>
                <a:buNone/>
              </a:pPr>
              <a:t>30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4719041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435540" y="267839"/>
            <a:ext cx="8647853" cy="369332"/>
          </a:xfrm>
        </p:spPr>
        <p:txBody>
          <a:bodyPr/>
          <a:lstStyle/>
          <a:p>
            <a:pPr algn="ctr"/>
            <a:r>
              <a:rPr lang="en-US" altLang="ko-K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Dividend tendency and top 10% income share</a:t>
            </a:r>
            <a:endParaRPr lang="ko-KR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26BFA1A-447E-4938-8FA6-CF02C14D7063}" type="slidenum">
              <a:rPr lang="ko-KR" altLang="en-US" smtClean="0"/>
              <a:pPr/>
              <a:t>31</a:t>
            </a:fld>
            <a:endParaRPr lang="ko-KR" altLang="en-US"/>
          </a:p>
        </p:txBody>
      </p:sp>
      <p:pic>
        <p:nvPicPr>
          <p:cNvPr id="7" name="내용 개체 틀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21" y="1447800"/>
            <a:ext cx="5988079" cy="4751388"/>
          </a:xfr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1" y="1447800"/>
            <a:ext cx="5988080" cy="4751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23637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5575814E-98B7-44F9-B419-09AE2F10B9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562" y="973062"/>
            <a:ext cx="10810875" cy="576072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51A5DCE-9AF4-4340-A37D-02BC45ABF78F}"/>
              </a:ext>
            </a:extLst>
          </p:cNvPr>
          <p:cNvSpPr txBox="1"/>
          <p:nvPr/>
        </p:nvSpPr>
        <p:spPr>
          <a:xfrm>
            <a:off x="1143000" y="146304"/>
            <a:ext cx="105521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/>
              <a:t>What caused inequality? Financialization vs. Innovation </a:t>
            </a:r>
          </a:p>
          <a:p>
            <a:pPr algn="ctr"/>
            <a:r>
              <a:rPr lang="en-US" altLang="ko-KR" sz="2000" b="1" dirty="0"/>
              <a:t>(Lee &amp; Lee 2025, What caused inequality, AEP)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바탕" panose="02030600000101010101" pitchFamily="18" charset="-127"/>
              </a:rPr>
              <a:t> </a:t>
            </a:r>
            <a:r>
              <a:rPr lang="en-US" altLang="ko-KR" sz="1800" b="1" dirty="0" err="1">
                <a:effectLst/>
                <a:latin typeface="Times New Roman" panose="02020603050405020304" pitchFamily="18" charset="0"/>
                <a:ea typeface="바탕" panose="02030600000101010101" pitchFamily="18" charset="-127"/>
              </a:rPr>
              <a:t>cf</a:t>
            </a:r>
            <a:r>
              <a:rPr lang="en-US" altLang="ko-KR" sz="1800" b="1" dirty="0">
                <a:effectLst/>
                <a:latin typeface="Times New Roman" panose="02020603050405020304" pitchFamily="18" charset="0"/>
                <a:ea typeface="바탕" panose="02030600000101010101" pitchFamily="18" charset="-127"/>
              </a:rPr>
              <a:t>) Aghion et al. (2018), </a:t>
            </a:r>
            <a:endParaRPr lang="ko-KR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40483852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515C20F-4C22-45B0-A1AA-54F9104867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738"/>
            <a:ext cx="10515600" cy="1262061"/>
          </a:xfrm>
        </p:spPr>
        <p:txBody>
          <a:bodyPr>
            <a:normAutofit fontScale="90000"/>
          </a:bodyPr>
          <a:lstStyle/>
          <a:p>
            <a:pPr algn="ctr"/>
            <a:r>
              <a:rPr lang="ko-KR" altLang="en-US" sz="3600" dirty="0"/>
              <a:t>한국이 영미식으로 수렴하였나</a:t>
            </a:r>
            <a:r>
              <a:rPr lang="en-US" altLang="ko-KR" sz="3600" dirty="0"/>
              <a:t>?</a:t>
            </a:r>
            <a:br>
              <a:rPr lang="en-US" altLang="ko-KR" sz="3600" dirty="0"/>
            </a:br>
            <a:r>
              <a:rPr lang="ko-KR" altLang="en-US" sz="3600" dirty="0"/>
              <a:t>각종 제도적 차이 더 볼 필요</a:t>
            </a:r>
            <a:br>
              <a:rPr lang="en-US" altLang="ko-KR" sz="3600" dirty="0"/>
            </a:br>
            <a:endParaRPr lang="ko-KR" altLang="en-US" sz="3600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E1FF57A-FE2D-40FA-9D8E-310D7EB445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8835" y="1905000"/>
            <a:ext cx="11614245" cy="4604982"/>
          </a:xfrm>
        </p:spPr>
        <p:txBody>
          <a:bodyPr>
            <a:normAutofit/>
          </a:bodyPr>
          <a:lstStyle/>
          <a:p>
            <a:pPr algn="ctr"/>
            <a:r>
              <a:rPr lang="en-US" altLang="ko-KR" sz="2400" b="1" dirty="0"/>
              <a:t>A puzzle: </a:t>
            </a:r>
          </a:p>
          <a:p>
            <a:pPr marL="0" indent="0" algn="ctr">
              <a:buNone/>
            </a:pPr>
            <a:r>
              <a:rPr lang="en-US" altLang="ko-KR" sz="2400" b="1" dirty="0"/>
              <a:t> =&gt; Korean convergence to the Anglo-American capitalism?</a:t>
            </a:r>
          </a:p>
          <a:p>
            <a:pPr marL="0" indent="0" algn="ctr">
              <a:buNone/>
            </a:pPr>
            <a:r>
              <a:rPr lang="en-US" altLang="ko-KR" sz="2400" b="1" dirty="0"/>
              <a:t> </a:t>
            </a:r>
            <a:r>
              <a:rPr lang="en-US" altLang="ko-KR" sz="2400" dirty="0"/>
              <a:t> despite many differences in underlying institutions, </a:t>
            </a:r>
          </a:p>
          <a:p>
            <a:pPr marL="0" indent="0" algn="ctr">
              <a:buNone/>
            </a:pPr>
            <a:r>
              <a:rPr lang="en-US" altLang="ko-KR" sz="2400" dirty="0"/>
              <a:t>  - labor institutions, corporate governance and culture, </a:t>
            </a:r>
          </a:p>
          <a:p>
            <a:pPr marL="0" indent="0" algn="ctr">
              <a:buNone/>
            </a:pPr>
            <a:r>
              <a:rPr lang="en-US" altLang="ko-KR" sz="2400" dirty="0"/>
              <a:t>   the role and power of the government.</a:t>
            </a:r>
          </a:p>
          <a:p>
            <a:pPr marL="0" indent="0" algn="ctr">
              <a:buNone/>
            </a:pPr>
            <a:endParaRPr lang="en-US" altLang="ko-KR" sz="2400" dirty="0"/>
          </a:p>
          <a:p>
            <a:pPr algn="ctr">
              <a:buFont typeface="Symbol" panose="05050102010706020507" pitchFamily="18" charset="2"/>
              <a:buChar char="Þ"/>
            </a:pPr>
            <a:r>
              <a:rPr lang="en-US" altLang="ko-KR" sz="2400" dirty="0"/>
              <a:t>Need for some more analysis with more indicators:</a:t>
            </a:r>
          </a:p>
          <a:p>
            <a:pPr marL="0" indent="0" algn="ctr">
              <a:buNone/>
            </a:pPr>
            <a:r>
              <a:rPr lang="en-US" altLang="ko-KR" sz="2400" dirty="0"/>
              <a:t>   1) Social indicators, including welfare</a:t>
            </a:r>
          </a:p>
          <a:p>
            <a:pPr marL="0" indent="0" algn="ctr">
              <a:buNone/>
            </a:pPr>
            <a:r>
              <a:rPr lang="en-US" altLang="ko-KR" sz="2400" dirty="0"/>
              <a:t>   2) labor market institutions</a:t>
            </a:r>
          </a:p>
          <a:p>
            <a:pPr marL="0" indent="0" algn="ctr">
              <a:buNone/>
            </a:pPr>
            <a:r>
              <a:rPr lang="en-US" altLang="ko-KR" sz="2400" dirty="0"/>
              <a:t>   3) political institutions: level of democracy (index)</a:t>
            </a:r>
            <a:endParaRPr lang="ko-KR" altLang="ko-KR" sz="2400" dirty="0"/>
          </a:p>
          <a:p>
            <a:pPr algn="ctr"/>
            <a:endParaRPr lang="ko-KR" altLang="en-US" sz="2400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EC5C76D-A957-472D-B26C-D259E684E7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EF61089-ED30-4CDD-8F58-825958839EA3}" type="slidenum">
              <a:rPr lang="ko-KR" altLang="en-US" smtClean="0"/>
              <a:pPr/>
              <a:t>33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6225110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75577436-9452-E56B-A274-FF5DA9AD25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BFA1A-447E-4938-8FA6-CF02C14D7063}" type="slidenum">
              <a:rPr lang="ko-KR" altLang="en-US" smtClean="0"/>
              <a:t>34</a:t>
            </a:fld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28076BA-3586-3095-4253-950F8E0867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581" y="1579418"/>
            <a:ext cx="5451764" cy="4551218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433D1D47-2585-4347-4318-A2A3872F4E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3819" y="1464395"/>
            <a:ext cx="5562600" cy="455121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399460E-4971-E250-5E01-925BE0A9229A}"/>
              </a:ext>
            </a:extLst>
          </p:cNvPr>
          <p:cNvSpPr txBox="1"/>
          <p:nvPr/>
        </p:nvSpPr>
        <p:spPr>
          <a:xfrm>
            <a:off x="1711036" y="169552"/>
            <a:ext cx="987136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dirty="0"/>
              <a:t>Variety of Capitalism in Social Indicators:</a:t>
            </a:r>
          </a:p>
          <a:p>
            <a:pPr algn="ctr"/>
            <a:r>
              <a:rPr lang="en-US" altLang="ko-KR" sz="2800" dirty="0"/>
              <a:t> East Asian convergence with Southern Europe =&gt; Safe capitalism</a:t>
            </a:r>
            <a:endParaRPr lang="ko-KR" altLang="en-US" sz="2800" dirty="0"/>
          </a:p>
        </p:txBody>
      </p:sp>
    </p:spTree>
    <p:extLst>
      <p:ext uri="{BB962C8B-B14F-4D97-AF65-F5344CB8AC3E}">
        <p14:creationId xmlns:p14="http://schemas.microsoft.com/office/powerpoint/2010/main" val="8131470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DDA0F491-5EC9-A6F3-FD47-ACA3279D4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BFA1A-447E-4938-8FA6-CF02C14D7063}" type="slidenum">
              <a:rPr lang="ko-KR" altLang="en-US" smtClean="0"/>
              <a:t>35</a:t>
            </a:fld>
            <a:endParaRPr lang="ko-KR" altLang="en-US"/>
          </a:p>
        </p:txBody>
      </p:sp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6422900E-D478-8AD9-87E3-E577E1F82798}"/>
              </a:ext>
            </a:extLst>
          </p:cNvPr>
          <p:cNvGraphicFramePr>
            <a:graphicFrameLocks noGrp="1"/>
          </p:cNvGraphicFramePr>
          <p:nvPr/>
        </p:nvGraphicFramePr>
        <p:xfrm>
          <a:off x="481445" y="136525"/>
          <a:ext cx="11229109" cy="663103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96291">
                  <a:extLst>
                    <a:ext uri="{9D8B030D-6E8A-4147-A177-3AD203B41FA5}">
                      <a16:colId xmlns:a16="http://schemas.microsoft.com/office/drawing/2014/main" val="4279643859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4006992845"/>
                    </a:ext>
                  </a:extLst>
                </a:gridCol>
                <a:gridCol w="949036">
                  <a:extLst>
                    <a:ext uri="{9D8B030D-6E8A-4147-A177-3AD203B41FA5}">
                      <a16:colId xmlns:a16="http://schemas.microsoft.com/office/drawing/2014/main" val="2060699875"/>
                    </a:ext>
                  </a:extLst>
                </a:gridCol>
                <a:gridCol w="886691">
                  <a:extLst>
                    <a:ext uri="{9D8B030D-6E8A-4147-A177-3AD203B41FA5}">
                      <a16:colId xmlns:a16="http://schemas.microsoft.com/office/drawing/2014/main" val="2822067688"/>
                    </a:ext>
                  </a:extLst>
                </a:gridCol>
                <a:gridCol w="824346">
                  <a:extLst>
                    <a:ext uri="{9D8B030D-6E8A-4147-A177-3AD203B41FA5}">
                      <a16:colId xmlns:a16="http://schemas.microsoft.com/office/drawing/2014/main" val="213843106"/>
                    </a:ext>
                  </a:extLst>
                </a:gridCol>
                <a:gridCol w="1129145">
                  <a:extLst>
                    <a:ext uri="{9D8B030D-6E8A-4147-A177-3AD203B41FA5}">
                      <a16:colId xmlns:a16="http://schemas.microsoft.com/office/drawing/2014/main" val="1029936892"/>
                    </a:ext>
                  </a:extLst>
                </a:gridCol>
                <a:gridCol w="831273">
                  <a:extLst>
                    <a:ext uri="{9D8B030D-6E8A-4147-A177-3AD203B41FA5}">
                      <a16:colId xmlns:a16="http://schemas.microsoft.com/office/drawing/2014/main" val="2039348339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1211942868"/>
                    </a:ext>
                  </a:extLst>
                </a:gridCol>
                <a:gridCol w="873208">
                  <a:extLst>
                    <a:ext uri="{9D8B030D-6E8A-4147-A177-3AD203B41FA5}">
                      <a16:colId xmlns:a16="http://schemas.microsoft.com/office/drawing/2014/main" val="3787556689"/>
                    </a:ext>
                  </a:extLst>
                </a:gridCol>
                <a:gridCol w="1052088">
                  <a:extLst>
                    <a:ext uri="{9D8B030D-6E8A-4147-A177-3AD203B41FA5}">
                      <a16:colId xmlns:a16="http://schemas.microsoft.com/office/drawing/2014/main" val="1894259904"/>
                    </a:ext>
                  </a:extLst>
                </a:gridCol>
                <a:gridCol w="1053431">
                  <a:extLst>
                    <a:ext uri="{9D8B030D-6E8A-4147-A177-3AD203B41FA5}">
                      <a16:colId xmlns:a16="http://schemas.microsoft.com/office/drawing/2014/main" val="2990149802"/>
                    </a:ext>
                  </a:extLst>
                </a:gridCol>
              </a:tblGrid>
              <a:tr h="477982">
                <a:tc gridSpan="11"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</a:rPr>
                        <a:t> </a:t>
                      </a:r>
                      <a:r>
                        <a:rPr lang="en-US" sz="2000" kern="100" dirty="0">
                          <a:effectLst/>
                        </a:rPr>
                        <a:t>Birth rate, Divorce rate, Crime rate, Gender Inequality Index, Life expectancy</a:t>
                      </a:r>
                      <a:endParaRPr lang="ko-KR" sz="2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7576276"/>
                  </a:ext>
                </a:extLst>
              </a:tr>
              <a:tr h="38792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 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b="1" kern="100" dirty="0">
                          <a:effectLst/>
                        </a:rPr>
                        <a:t>Birth rate</a:t>
                      </a:r>
                      <a:endParaRPr lang="ko-KR" sz="18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b="1" kern="100" dirty="0">
                          <a:effectLst/>
                        </a:rPr>
                        <a:t>Divorce rate</a:t>
                      </a:r>
                      <a:endParaRPr lang="ko-KR" sz="18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b="1" kern="100" dirty="0">
                          <a:effectLst/>
                        </a:rPr>
                        <a:t>Life Expectancy</a:t>
                      </a:r>
                      <a:endParaRPr lang="ko-KR" sz="18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b="1" kern="100" dirty="0">
                          <a:effectLst/>
                        </a:rPr>
                        <a:t>Crime rate</a:t>
                      </a:r>
                      <a:endParaRPr lang="ko-KR" sz="18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b="1" kern="100" dirty="0">
                          <a:effectLst/>
                        </a:rPr>
                        <a:t>Gender inequality</a:t>
                      </a:r>
                      <a:endParaRPr lang="ko-KR" sz="18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5213061"/>
                  </a:ext>
                </a:extLst>
              </a:tr>
              <a:tr h="24936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effectLst/>
                        </a:rPr>
                        <a:t> </a:t>
                      </a:r>
                      <a:endParaRPr lang="ko-KR" sz="16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effectLst/>
                        </a:rPr>
                        <a:t>2005</a:t>
                      </a:r>
                      <a:endParaRPr lang="ko-KR" sz="16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effectLst/>
                        </a:rPr>
                        <a:t>2016</a:t>
                      </a:r>
                      <a:endParaRPr lang="ko-KR" sz="16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effectLst/>
                        </a:rPr>
                        <a:t>2005</a:t>
                      </a:r>
                      <a:endParaRPr lang="ko-KR" sz="16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effectLst/>
                        </a:rPr>
                        <a:t>2016</a:t>
                      </a:r>
                      <a:endParaRPr lang="ko-KR" sz="16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effectLst/>
                        </a:rPr>
                        <a:t>2005</a:t>
                      </a:r>
                      <a:endParaRPr lang="ko-KR" sz="16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effectLst/>
                        </a:rPr>
                        <a:t>2016</a:t>
                      </a:r>
                      <a:endParaRPr lang="ko-KR" sz="16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effectLst/>
                        </a:rPr>
                        <a:t>2005</a:t>
                      </a:r>
                      <a:endParaRPr lang="ko-KR" sz="16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effectLst/>
                        </a:rPr>
                        <a:t>2016</a:t>
                      </a:r>
                      <a:endParaRPr lang="ko-KR" sz="16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effectLst/>
                        </a:rPr>
                        <a:t>2005</a:t>
                      </a:r>
                      <a:endParaRPr lang="ko-KR" sz="16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effectLst/>
                        </a:rPr>
                        <a:t>2016</a:t>
                      </a:r>
                      <a:endParaRPr lang="ko-KR" sz="16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extLst>
                  <a:ext uri="{0D108BD9-81ED-4DB2-BD59-A6C34878D82A}">
                    <a16:rowId xmlns:a16="http://schemas.microsoft.com/office/drawing/2014/main" val="1447306303"/>
                  </a:ext>
                </a:extLst>
              </a:tr>
              <a:tr h="249363">
                <a:tc gridSpan="11"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600" kern="10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Nordic Europe + Canada = Equal but unhappy capitalism (high divorce, more crime, short live)</a:t>
                      </a:r>
                      <a:endParaRPr lang="ko-KR" sz="16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 hMerge="1"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ko-KR" sz="16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 hMerge="1"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ko-KR" sz="16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 hMerge="1"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ko-KR" sz="16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 hMerge="1"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ko-KR" sz="16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 hMerge="1"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ko-KR" sz="16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 hMerge="1"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ko-KR" sz="16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 hMerge="1"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ko-KR" sz="16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 hMerge="1"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ko-KR" sz="16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 hMerge="1"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ko-KR" sz="16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 hMerge="1"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ko-KR" sz="16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extLst>
                  <a:ext uri="{0D108BD9-81ED-4DB2-BD59-A6C34878D82A}">
                    <a16:rowId xmlns:a16="http://schemas.microsoft.com/office/drawing/2014/main" val="1499094053"/>
                  </a:ext>
                </a:extLst>
              </a:tr>
              <a:tr h="24936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Canada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10.60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10.60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effectLst/>
                        </a:rPr>
                        <a:t>2.2</a:t>
                      </a:r>
                      <a:endParaRPr lang="ko-KR" sz="16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1.7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80.2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82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2.1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1.7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0.14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effectLst/>
                        </a:rPr>
                        <a:t>0.10</a:t>
                      </a:r>
                      <a:endParaRPr lang="ko-KR" sz="16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extLst>
                  <a:ext uri="{0D108BD9-81ED-4DB2-BD59-A6C34878D82A}">
                    <a16:rowId xmlns:a16="http://schemas.microsoft.com/office/drawing/2014/main" val="2466849463"/>
                  </a:ext>
                </a:extLst>
              </a:tr>
              <a:tr h="24936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Germany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8.30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11.80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2.4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2.0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79.4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81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1.1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1.2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0.12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0.08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extLst>
                  <a:ext uri="{0D108BD9-81ED-4DB2-BD59-A6C34878D82A}">
                    <a16:rowId xmlns:a16="http://schemas.microsoft.com/office/drawing/2014/main" val="3810967940"/>
                  </a:ext>
                </a:extLst>
              </a:tr>
              <a:tr h="24936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Finland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11.00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9.60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2.6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effectLst/>
                        </a:rPr>
                        <a:t>2.5</a:t>
                      </a:r>
                      <a:endParaRPr lang="ko-KR" sz="16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79.1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81.5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2.3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1.3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0.09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0.06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extLst>
                  <a:ext uri="{0D108BD9-81ED-4DB2-BD59-A6C34878D82A}">
                    <a16:rowId xmlns:a16="http://schemas.microsoft.com/office/drawing/2014/main" val="3504298472"/>
                  </a:ext>
                </a:extLst>
              </a:tr>
              <a:tr h="30248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Netherlands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11.50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10.10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2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2.0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79.6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81.7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1.1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0.6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0.08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0.05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extLst>
                  <a:ext uri="{0D108BD9-81ED-4DB2-BD59-A6C34878D82A}">
                    <a16:rowId xmlns:a16="http://schemas.microsoft.com/office/drawing/2014/main" val="3599206327"/>
                  </a:ext>
                </a:extLst>
              </a:tr>
              <a:tr h="24936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Denmark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11.90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10.80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2.8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3.0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78.3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80.9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1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1.0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0.06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0.04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extLst>
                  <a:ext uri="{0D108BD9-81ED-4DB2-BD59-A6C34878D82A}">
                    <a16:rowId xmlns:a16="http://schemas.microsoft.com/office/drawing/2014/main" val="1651551919"/>
                  </a:ext>
                </a:extLst>
              </a:tr>
              <a:tr h="24978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>
                          <a:effectLst/>
                        </a:rPr>
                        <a:t>Group Avg</a:t>
                      </a:r>
                      <a:endParaRPr lang="ko-KR" sz="16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>
                          <a:effectLst/>
                        </a:rPr>
                        <a:t>10.66</a:t>
                      </a:r>
                      <a:endParaRPr lang="ko-KR" sz="16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>
                          <a:effectLst/>
                        </a:rPr>
                        <a:t>10.14</a:t>
                      </a:r>
                      <a:endParaRPr lang="ko-KR" sz="16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>
                          <a:effectLst/>
                        </a:rPr>
                        <a:t>2.40</a:t>
                      </a:r>
                      <a:endParaRPr lang="ko-KR" sz="16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>
                          <a:effectLst/>
                        </a:rPr>
                        <a:t>2.24</a:t>
                      </a:r>
                      <a:endParaRPr lang="ko-KR" sz="16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>
                          <a:effectLst/>
                        </a:rPr>
                        <a:t>79.32</a:t>
                      </a:r>
                      <a:endParaRPr lang="ko-KR" sz="16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>
                          <a:effectLst/>
                        </a:rPr>
                        <a:t>81.42</a:t>
                      </a:r>
                      <a:endParaRPr lang="ko-KR" sz="16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>
                          <a:effectLst/>
                        </a:rPr>
                        <a:t>1.52</a:t>
                      </a:r>
                      <a:endParaRPr lang="ko-KR" sz="16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>
                          <a:effectLst/>
                        </a:rPr>
                        <a:t>1.16</a:t>
                      </a:r>
                      <a:endParaRPr lang="ko-KR" sz="16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>
                          <a:effectLst/>
                        </a:rPr>
                        <a:t>0.10</a:t>
                      </a:r>
                      <a:endParaRPr lang="ko-KR" sz="16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>
                          <a:effectLst/>
                        </a:rPr>
                        <a:t>0.06</a:t>
                      </a:r>
                      <a:endParaRPr lang="ko-KR" sz="16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extLst>
                  <a:ext uri="{0D108BD9-81ED-4DB2-BD59-A6C34878D82A}">
                    <a16:rowId xmlns:a16="http://schemas.microsoft.com/office/drawing/2014/main" val="2388512042"/>
                  </a:ext>
                </a:extLst>
              </a:tr>
              <a:tr h="249780">
                <a:tc gridSpan="11"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600" b="1" kern="10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Mixed Group = ‘Productive’ Capitalism (More child, otherwise modest)</a:t>
                      </a:r>
                      <a:endParaRPr lang="ko-KR" altLang="en-US" sz="16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 hMerge="1"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600" b="1" kern="10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‘Productive’ Capitalism (More child, otherwise modest)</a:t>
                      </a:r>
                      <a:endParaRPr lang="ko-KR" sz="16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 hMerge="1"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ko-KR" sz="16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 hMerge="1"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ko-KR" sz="16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 hMerge="1"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ko-KR" sz="16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 hMerge="1"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ko-KR" sz="16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 hMerge="1"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ko-KR" sz="16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 hMerge="1"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ko-KR" sz="16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 hMerge="1"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ko-KR" sz="16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 hMerge="1"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ko-KR" sz="16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 hMerge="1"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ko-KR" sz="16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extLst>
                  <a:ext uri="{0D108BD9-81ED-4DB2-BD59-A6C34878D82A}">
                    <a16:rowId xmlns:a16="http://schemas.microsoft.com/office/drawing/2014/main" val="3465018378"/>
                  </a:ext>
                </a:extLst>
              </a:tr>
              <a:tr h="24936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Australia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12.80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12.90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2.6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1.9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80.8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82.4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1.3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0.9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0.14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0.11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extLst>
                  <a:ext uri="{0D108BD9-81ED-4DB2-BD59-A6C34878D82A}">
                    <a16:rowId xmlns:a16="http://schemas.microsoft.com/office/drawing/2014/main" val="585595361"/>
                  </a:ext>
                </a:extLst>
              </a:tr>
              <a:tr h="24936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France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12.80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11.80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2.5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1.9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80.4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82.7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1.6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1.4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0.14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0.08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extLst>
                  <a:ext uri="{0D108BD9-81ED-4DB2-BD59-A6C34878D82A}">
                    <a16:rowId xmlns:a16="http://schemas.microsoft.com/office/drawing/2014/main" val="1069209057"/>
                  </a:ext>
                </a:extLst>
              </a:tr>
              <a:tr h="24936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Sweden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11.20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11.80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effectLst/>
                        </a:rPr>
                        <a:t>2.2</a:t>
                      </a:r>
                      <a:endParaRPr lang="ko-KR" sz="16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2.4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80.7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82.4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0.9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1.1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0.05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0.04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extLst>
                  <a:ext uri="{0D108BD9-81ED-4DB2-BD59-A6C34878D82A}">
                    <a16:rowId xmlns:a16="http://schemas.microsoft.com/office/drawing/2014/main" val="2108618439"/>
                  </a:ext>
                </a:extLst>
              </a:tr>
              <a:tr h="24936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Norway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12.30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11.30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2.4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1.9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80.3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82.5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0.7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0.5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0.09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0.05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extLst>
                  <a:ext uri="{0D108BD9-81ED-4DB2-BD59-A6C34878D82A}">
                    <a16:rowId xmlns:a16="http://schemas.microsoft.com/office/drawing/2014/main" val="4166804935"/>
                  </a:ext>
                </a:extLst>
              </a:tr>
              <a:tr h="24936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UK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12.00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11.80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2.6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1.8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79.2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81.2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1.4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1.2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0.20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0.14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extLst>
                  <a:ext uri="{0D108BD9-81ED-4DB2-BD59-A6C34878D82A}">
                    <a16:rowId xmlns:a16="http://schemas.microsoft.com/office/drawing/2014/main" val="2158270977"/>
                  </a:ext>
                </a:extLst>
              </a:tr>
              <a:tr h="24936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>
                          <a:effectLst/>
                        </a:rPr>
                        <a:t>Group Avg</a:t>
                      </a:r>
                      <a:endParaRPr lang="ko-KR" sz="16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>
                          <a:effectLst/>
                        </a:rPr>
                        <a:t>12.22</a:t>
                      </a:r>
                      <a:endParaRPr lang="ko-KR" sz="16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>
                          <a:effectLst/>
                        </a:rPr>
                        <a:t>11.92</a:t>
                      </a:r>
                      <a:endParaRPr lang="ko-KR" sz="16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>
                          <a:effectLst/>
                        </a:rPr>
                        <a:t>2.46</a:t>
                      </a:r>
                      <a:endParaRPr lang="ko-KR" sz="16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>
                          <a:effectLst/>
                        </a:rPr>
                        <a:t>1.98</a:t>
                      </a:r>
                      <a:endParaRPr lang="ko-KR" sz="16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>
                          <a:effectLst/>
                        </a:rPr>
                        <a:t>80.28</a:t>
                      </a:r>
                      <a:endParaRPr lang="ko-KR" sz="16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>
                          <a:effectLst/>
                        </a:rPr>
                        <a:t>82.24</a:t>
                      </a:r>
                      <a:endParaRPr lang="ko-KR" sz="16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>
                          <a:effectLst/>
                        </a:rPr>
                        <a:t>1.18</a:t>
                      </a:r>
                      <a:endParaRPr lang="ko-KR" sz="16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>
                          <a:effectLst/>
                        </a:rPr>
                        <a:t>1.02</a:t>
                      </a:r>
                      <a:endParaRPr lang="ko-KR" sz="16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>
                          <a:effectLst/>
                        </a:rPr>
                        <a:t>0.12</a:t>
                      </a:r>
                      <a:endParaRPr lang="ko-KR" sz="16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>
                          <a:effectLst/>
                        </a:rPr>
                        <a:t>0.08</a:t>
                      </a:r>
                      <a:endParaRPr lang="ko-KR" sz="16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extLst>
                  <a:ext uri="{0D108BD9-81ED-4DB2-BD59-A6C34878D82A}">
                    <a16:rowId xmlns:a16="http://schemas.microsoft.com/office/drawing/2014/main" val="2479446846"/>
                  </a:ext>
                </a:extLst>
              </a:tr>
              <a:tr h="249363">
                <a:tc gridSpan="11"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600" b="1" kern="100" dirty="0" err="1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Southen</a:t>
                      </a:r>
                      <a:r>
                        <a:rPr lang="en-US" altLang="ko-KR" sz="1600" b="1" kern="10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Europe +</a:t>
                      </a:r>
                      <a:r>
                        <a:rPr lang="en-US" altLang="ko-KR" sz="1600" b="1" kern="100" dirty="0" err="1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Kor</a:t>
                      </a:r>
                      <a:r>
                        <a:rPr lang="en-US" altLang="ko-KR" sz="1600" b="1" kern="10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/Japan =   Safe Capitalism (no child, less divorce, long live, less crime )</a:t>
                      </a:r>
                      <a:endParaRPr lang="ko-KR" altLang="en-US" sz="16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 h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600" b="1" kern="10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Happy Capitalism (no child, less divorce, long live, less crime )</a:t>
                      </a:r>
                      <a:endParaRPr lang="ko-KR" sz="16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 hMerge="1"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ko-KR" sz="16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 hMerge="1"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ko-KR" sz="16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 hMerge="1"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ko-KR" sz="16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 hMerge="1"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ko-KR" sz="16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 hMerge="1"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ko-KR" sz="16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 hMerge="1"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ko-KR" sz="16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 hMerge="1"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ko-KR" sz="16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 hMerge="1"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ko-KR" sz="16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 hMerge="1"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ko-KR" sz="16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extLst>
                  <a:ext uri="{0D108BD9-81ED-4DB2-BD59-A6C34878D82A}">
                    <a16:rowId xmlns:a16="http://schemas.microsoft.com/office/drawing/2014/main" val="1039309682"/>
                  </a:ext>
                </a:extLst>
              </a:tr>
              <a:tr h="24936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Italy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effectLst/>
                        </a:rPr>
                        <a:t>9.60</a:t>
                      </a:r>
                      <a:endParaRPr lang="ko-KR" sz="16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effectLst/>
                        </a:rPr>
                        <a:t>7.80</a:t>
                      </a:r>
                      <a:endParaRPr lang="ko-KR" sz="16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effectLst/>
                        </a:rPr>
                        <a:t>0.8</a:t>
                      </a:r>
                      <a:endParaRPr lang="ko-KR" sz="16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1.6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80.9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83.4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1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0.7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0.18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0.08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extLst>
                  <a:ext uri="{0D108BD9-81ED-4DB2-BD59-A6C34878D82A}">
                    <a16:rowId xmlns:a16="http://schemas.microsoft.com/office/drawing/2014/main" val="674096050"/>
                  </a:ext>
                </a:extLst>
              </a:tr>
              <a:tr h="24936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Japan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8.41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7.80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2.1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1.7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effectLst/>
                        </a:rPr>
                        <a:t>82</a:t>
                      </a:r>
                      <a:endParaRPr lang="ko-KR" sz="16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84.1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0.5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0.3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0.15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0.11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extLst>
                  <a:ext uri="{0D108BD9-81ED-4DB2-BD59-A6C34878D82A}">
                    <a16:rowId xmlns:a16="http://schemas.microsoft.com/office/drawing/2014/main" val="3078673729"/>
                  </a:ext>
                </a:extLst>
              </a:tr>
              <a:tr h="24936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Spain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10.60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8.80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1.7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2.1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80.3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83.5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1.2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0.6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0.12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0.08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extLst>
                  <a:ext uri="{0D108BD9-81ED-4DB2-BD59-A6C34878D82A}">
                    <a16:rowId xmlns:a16="http://schemas.microsoft.com/office/drawing/2014/main" val="3359318401"/>
                  </a:ext>
                </a:extLst>
              </a:tr>
              <a:tr h="24936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Korea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9.00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7.90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2.6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2.1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78.2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82.4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0.8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0.7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0.11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0.07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extLst>
                  <a:ext uri="{0D108BD9-81ED-4DB2-BD59-A6C34878D82A}">
                    <a16:rowId xmlns:a16="http://schemas.microsoft.com/office/drawing/2014/main" val="1903924299"/>
                  </a:ext>
                </a:extLst>
              </a:tr>
              <a:tr h="26670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>
                          <a:effectLst/>
                        </a:rPr>
                        <a:t>Group Avg</a:t>
                      </a:r>
                      <a:endParaRPr lang="ko-KR" sz="16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>
                          <a:effectLst/>
                        </a:rPr>
                        <a:t>9.40</a:t>
                      </a:r>
                      <a:endParaRPr lang="ko-KR" sz="16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>
                          <a:effectLst/>
                        </a:rPr>
                        <a:t>8.07</a:t>
                      </a:r>
                      <a:endParaRPr lang="ko-KR" sz="16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>
                          <a:effectLst/>
                        </a:rPr>
                        <a:t>1.80</a:t>
                      </a:r>
                      <a:endParaRPr lang="ko-KR" sz="16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>
                          <a:effectLst/>
                        </a:rPr>
                        <a:t>1.87</a:t>
                      </a:r>
                      <a:endParaRPr lang="ko-KR" sz="16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>
                          <a:effectLst/>
                        </a:rPr>
                        <a:t>80.35</a:t>
                      </a:r>
                      <a:endParaRPr lang="ko-KR" sz="16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>
                          <a:effectLst/>
                        </a:rPr>
                        <a:t>83.35</a:t>
                      </a:r>
                      <a:endParaRPr lang="ko-KR" sz="16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>
                          <a:effectLst/>
                        </a:rPr>
                        <a:t>0.88</a:t>
                      </a:r>
                      <a:endParaRPr lang="ko-KR" sz="16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>
                          <a:effectLst/>
                        </a:rPr>
                        <a:t>0.57</a:t>
                      </a:r>
                      <a:endParaRPr lang="ko-KR" sz="1600" b="1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>
                          <a:effectLst/>
                        </a:rPr>
                        <a:t>0.14</a:t>
                      </a:r>
                      <a:endParaRPr lang="ko-KR" sz="16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>
                          <a:effectLst/>
                        </a:rPr>
                        <a:t>0.08</a:t>
                      </a:r>
                      <a:endParaRPr lang="ko-KR" sz="16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extLst>
                  <a:ext uri="{0D108BD9-81ED-4DB2-BD59-A6C34878D82A}">
                    <a16:rowId xmlns:a16="http://schemas.microsoft.com/office/drawing/2014/main" val="4070155023"/>
                  </a:ext>
                </a:extLst>
              </a:tr>
              <a:tr h="24936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US </a:t>
                      </a:r>
                      <a:r>
                        <a:rPr lang="en-US" sz="1400" b="1" kern="100" dirty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(high risk,</a:t>
                      </a:r>
                    </a:p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 err="1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dangeousr</a:t>
                      </a:r>
                      <a:r>
                        <a:rPr lang="en-US" sz="1400" b="1" kern="100" dirty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 cap.)</a:t>
                      </a:r>
                      <a:endParaRPr lang="ko-KR" sz="1400" b="1" kern="100" dirty="0"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  <a:effectLst/>
                        <a:highlight>
                          <a:srgbClr val="FFFF00"/>
                        </a:highlight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>
                          <a:solidFill>
                            <a:srgbClr val="002060"/>
                          </a:solidFill>
                          <a:effectLst/>
                        </a:rPr>
                        <a:t>14.00</a:t>
                      </a:r>
                      <a:endParaRPr lang="ko-KR" sz="1600" b="1" kern="100" dirty="0">
                        <a:solidFill>
                          <a:srgbClr val="00206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>
                          <a:solidFill>
                            <a:srgbClr val="002060"/>
                          </a:solidFill>
                          <a:effectLst/>
                        </a:rPr>
                        <a:t>12.2</a:t>
                      </a:r>
                      <a:endParaRPr lang="ko-KR" sz="1600" b="1" kern="100" dirty="0">
                        <a:solidFill>
                          <a:srgbClr val="00206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>
                          <a:solidFill>
                            <a:srgbClr val="002060"/>
                          </a:solidFill>
                          <a:effectLst/>
                        </a:rPr>
                        <a:t>3.60</a:t>
                      </a:r>
                      <a:endParaRPr lang="ko-KR" sz="1600" b="1" kern="100" dirty="0">
                        <a:solidFill>
                          <a:srgbClr val="00206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>
                          <a:solidFill>
                            <a:srgbClr val="002060"/>
                          </a:solidFill>
                          <a:effectLst/>
                        </a:rPr>
                        <a:t>3</a:t>
                      </a:r>
                      <a:endParaRPr lang="ko-KR" sz="1600" b="1" kern="100" dirty="0">
                        <a:solidFill>
                          <a:srgbClr val="00206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>
                          <a:solidFill>
                            <a:srgbClr val="002060"/>
                          </a:solidFill>
                          <a:effectLst/>
                        </a:rPr>
                        <a:t>77.60</a:t>
                      </a:r>
                      <a:endParaRPr lang="ko-KR" sz="1600" b="1" kern="100" dirty="0">
                        <a:solidFill>
                          <a:srgbClr val="00206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>
                          <a:solidFill>
                            <a:srgbClr val="002060"/>
                          </a:solidFill>
                          <a:effectLst/>
                        </a:rPr>
                        <a:t>78.7</a:t>
                      </a:r>
                      <a:endParaRPr lang="ko-KR" sz="1600" b="1" kern="100" dirty="0">
                        <a:solidFill>
                          <a:srgbClr val="00206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>
                          <a:solidFill>
                            <a:srgbClr val="002060"/>
                          </a:solidFill>
                          <a:effectLst/>
                        </a:rPr>
                        <a:t>5.70</a:t>
                      </a:r>
                      <a:endParaRPr lang="ko-KR" sz="1600" b="1" kern="100" dirty="0">
                        <a:solidFill>
                          <a:srgbClr val="00206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>
                          <a:solidFill>
                            <a:srgbClr val="002060"/>
                          </a:solidFill>
                          <a:effectLst/>
                        </a:rPr>
                        <a:t>5.4</a:t>
                      </a:r>
                      <a:endParaRPr lang="ko-KR" sz="1600" b="1" kern="100" dirty="0">
                        <a:solidFill>
                          <a:srgbClr val="00206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>
                          <a:solidFill>
                            <a:srgbClr val="002060"/>
                          </a:solidFill>
                          <a:effectLst/>
                        </a:rPr>
                        <a:t>0.26</a:t>
                      </a:r>
                      <a:endParaRPr lang="ko-KR" sz="1600" b="1" kern="100" dirty="0">
                        <a:solidFill>
                          <a:srgbClr val="00206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>
                          <a:solidFill>
                            <a:srgbClr val="002060"/>
                          </a:solidFill>
                          <a:effectLst/>
                        </a:rPr>
                        <a:t>0.23</a:t>
                      </a:r>
                      <a:endParaRPr lang="ko-KR" sz="1600" b="1" kern="100" dirty="0">
                        <a:solidFill>
                          <a:srgbClr val="00206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23722" marR="23722" marT="0" marB="0"/>
                </a:tc>
                <a:extLst>
                  <a:ext uri="{0D108BD9-81ED-4DB2-BD59-A6C34878D82A}">
                    <a16:rowId xmlns:a16="http://schemas.microsoft.com/office/drawing/2014/main" val="17934403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6659484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DEACA3E3-3B6F-E40C-83B0-26A99A910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BFA1A-447E-4938-8FA6-CF02C14D7063}" type="slidenum">
              <a:rPr lang="ko-KR" altLang="en-US" smtClean="0"/>
              <a:t>36</a:t>
            </a:fld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3E16051-41E6-F9D5-2AB4-22800031565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727" y="1731819"/>
            <a:ext cx="5396345" cy="423949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6A8A58E3-0BC3-97F5-FF18-60A0962CFCC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0019" y="1600200"/>
            <a:ext cx="5555672" cy="447501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61F035B-E073-4232-5D07-990DA2BCD06A}"/>
              </a:ext>
            </a:extLst>
          </p:cNvPr>
          <p:cNvSpPr txBox="1"/>
          <p:nvPr/>
        </p:nvSpPr>
        <p:spPr>
          <a:xfrm>
            <a:off x="886691" y="401782"/>
            <a:ext cx="104671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/>
              <a:t>Varieties of Capitalism in Labor Market Institutions (+ Suicide Rates):</a:t>
            </a:r>
          </a:p>
          <a:p>
            <a:pPr algn="ctr"/>
            <a:r>
              <a:rPr lang="en-US" altLang="ko-KR" sz="2400" b="1" dirty="0"/>
              <a:t> ‘Path-dependent’ Korea = an outlier</a:t>
            </a:r>
            <a:endParaRPr lang="ko-KR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50157940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C6E01B4A-62A4-AFCD-056E-4A4F35E12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BFA1A-447E-4938-8FA6-CF02C14D7063}" type="slidenum">
              <a:rPr lang="ko-KR" altLang="en-US" smtClean="0"/>
              <a:t>37</a:t>
            </a:fld>
            <a:endParaRPr lang="ko-KR" altLang="en-US"/>
          </a:p>
        </p:txBody>
      </p:sp>
      <p:graphicFrame>
        <p:nvGraphicFramePr>
          <p:cNvPr id="3" name="표 2">
            <a:extLst>
              <a:ext uri="{FF2B5EF4-FFF2-40B4-BE49-F238E27FC236}">
                <a16:creationId xmlns:a16="http://schemas.microsoft.com/office/drawing/2014/main" id="{0609507C-A37C-73D7-5B75-AF907150BFDF}"/>
              </a:ext>
            </a:extLst>
          </p:cNvPr>
          <p:cNvGraphicFramePr>
            <a:graphicFrameLocks noGrp="1"/>
          </p:cNvGraphicFramePr>
          <p:nvPr/>
        </p:nvGraphicFramePr>
        <p:xfrm>
          <a:off x="318655" y="65028"/>
          <a:ext cx="11374582" cy="68826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70363">
                  <a:extLst>
                    <a:ext uri="{9D8B030D-6E8A-4147-A177-3AD203B41FA5}">
                      <a16:colId xmlns:a16="http://schemas.microsoft.com/office/drawing/2014/main" val="3104523703"/>
                    </a:ext>
                  </a:extLst>
                </a:gridCol>
                <a:gridCol w="996013">
                  <a:extLst>
                    <a:ext uri="{9D8B030D-6E8A-4147-A177-3AD203B41FA5}">
                      <a16:colId xmlns:a16="http://schemas.microsoft.com/office/drawing/2014/main" val="331555931"/>
                    </a:ext>
                  </a:extLst>
                </a:gridCol>
                <a:gridCol w="1215279">
                  <a:extLst>
                    <a:ext uri="{9D8B030D-6E8A-4147-A177-3AD203B41FA5}">
                      <a16:colId xmlns:a16="http://schemas.microsoft.com/office/drawing/2014/main" val="3215859823"/>
                    </a:ext>
                  </a:extLst>
                </a:gridCol>
                <a:gridCol w="1215279">
                  <a:extLst>
                    <a:ext uri="{9D8B030D-6E8A-4147-A177-3AD203B41FA5}">
                      <a16:colId xmlns:a16="http://schemas.microsoft.com/office/drawing/2014/main" val="1703171524"/>
                    </a:ext>
                  </a:extLst>
                </a:gridCol>
                <a:gridCol w="1215279">
                  <a:extLst>
                    <a:ext uri="{9D8B030D-6E8A-4147-A177-3AD203B41FA5}">
                      <a16:colId xmlns:a16="http://schemas.microsoft.com/office/drawing/2014/main" val="2952286918"/>
                    </a:ext>
                  </a:extLst>
                </a:gridCol>
                <a:gridCol w="1215279">
                  <a:extLst>
                    <a:ext uri="{9D8B030D-6E8A-4147-A177-3AD203B41FA5}">
                      <a16:colId xmlns:a16="http://schemas.microsoft.com/office/drawing/2014/main" val="4043493054"/>
                    </a:ext>
                  </a:extLst>
                </a:gridCol>
                <a:gridCol w="1215279">
                  <a:extLst>
                    <a:ext uri="{9D8B030D-6E8A-4147-A177-3AD203B41FA5}">
                      <a16:colId xmlns:a16="http://schemas.microsoft.com/office/drawing/2014/main" val="3120308394"/>
                    </a:ext>
                  </a:extLst>
                </a:gridCol>
                <a:gridCol w="1215279">
                  <a:extLst>
                    <a:ext uri="{9D8B030D-6E8A-4147-A177-3AD203B41FA5}">
                      <a16:colId xmlns:a16="http://schemas.microsoft.com/office/drawing/2014/main" val="2606537952"/>
                    </a:ext>
                  </a:extLst>
                </a:gridCol>
                <a:gridCol w="1216532">
                  <a:extLst>
                    <a:ext uri="{9D8B030D-6E8A-4147-A177-3AD203B41FA5}">
                      <a16:colId xmlns:a16="http://schemas.microsoft.com/office/drawing/2014/main" val="1706598589"/>
                    </a:ext>
                  </a:extLst>
                </a:gridCol>
              </a:tblGrid>
              <a:tr h="139417">
                <a:tc gridSpan="9"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Gender wage gap, Wage gap by age, Working hours, (Suicide mortality rate), 2018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6440884"/>
                  </a:ext>
                </a:extLst>
              </a:tr>
              <a:tr h="13941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 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Gender wage gap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Wage gap by age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Working hours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Suicide mortality rate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0954971"/>
                  </a:ext>
                </a:extLst>
              </a:tr>
              <a:tr h="13941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effectLst/>
                        </a:rPr>
                        <a:t> </a:t>
                      </a:r>
                      <a:endParaRPr lang="ko-KR" sz="16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2006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2018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2006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2018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2006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2018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2006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2018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extLst>
                  <a:ext uri="{0D108BD9-81ED-4DB2-BD59-A6C34878D82A}">
                    <a16:rowId xmlns:a16="http://schemas.microsoft.com/office/drawing/2014/main" val="2487263429"/>
                  </a:ext>
                </a:extLst>
              </a:tr>
              <a:tr h="139417">
                <a:tc gridSpan="9"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600" kern="10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Mixed group (US, </a:t>
                      </a:r>
                      <a:r>
                        <a:rPr lang="en-US" altLang="ko-KR" sz="1600" kern="100" dirty="0" err="1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Japap</a:t>
                      </a:r>
                      <a:r>
                        <a:rPr lang="en-US" altLang="ko-KR" sz="1600" kern="10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, Italy </a:t>
                      </a:r>
                      <a:r>
                        <a:rPr lang="en-US" altLang="ko-KR" sz="1600" kern="100" dirty="0" err="1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etc</a:t>
                      </a:r>
                      <a:r>
                        <a:rPr lang="en-US" altLang="ko-KR" sz="1600" kern="10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) More/long Work Hours</a:t>
                      </a:r>
                      <a:endParaRPr lang="ko-KR" sz="16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 hMerge="1"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ko-KR" sz="16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 hMerge="1"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ko-KR" sz="16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 hMerge="1"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ko-KR" sz="16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 hMerge="1"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ko-KR" sz="16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 hMerge="1"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ko-KR" sz="16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 hMerge="1"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ko-KR" sz="16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 h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ko-KR" sz="16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 h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ko-KR" sz="16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extLst>
                  <a:ext uri="{0D108BD9-81ED-4DB2-BD59-A6C34878D82A}">
                    <a16:rowId xmlns:a16="http://schemas.microsoft.com/office/drawing/2014/main" val="1485724964"/>
                  </a:ext>
                </a:extLst>
              </a:tr>
              <a:tr h="13941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Canada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21.12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18.52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3.44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0.15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1744.00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1708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11.20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12.00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extLst>
                  <a:ext uri="{0D108BD9-81ED-4DB2-BD59-A6C34878D82A}">
                    <a16:rowId xmlns:a16="http://schemas.microsoft.com/office/drawing/2014/main" val="933331970"/>
                  </a:ext>
                </a:extLst>
              </a:tr>
              <a:tr h="13941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Spain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13.53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8.62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effectLst/>
                        </a:rPr>
                        <a:t>22.35</a:t>
                      </a:r>
                      <a:endParaRPr lang="ko-KR" sz="16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13.94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1713.70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1697.62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7.50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7.80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extLst>
                  <a:ext uri="{0D108BD9-81ED-4DB2-BD59-A6C34878D82A}">
                    <a16:rowId xmlns:a16="http://schemas.microsoft.com/office/drawing/2014/main" val="3353191800"/>
                  </a:ext>
                </a:extLst>
              </a:tr>
              <a:tr h="13941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Italy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10.51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5.71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29.46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18.52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1811.90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1719.40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6.70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6.70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extLst>
                  <a:ext uri="{0D108BD9-81ED-4DB2-BD59-A6C34878D82A}">
                    <a16:rowId xmlns:a16="http://schemas.microsoft.com/office/drawing/2014/main" val="2998817787"/>
                  </a:ext>
                </a:extLst>
              </a:tr>
              <a:tr h="13941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Australia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16.67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16.14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-0.27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1.24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1802.43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1732.54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10.60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12.40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extLst>
                  <a:ext uri="{0D108BD9-81ED-4DB2-BD59-A6C34878D82A}">
                    <a16:rowId xmlns:a16="http://schemas.microsoft.com/office/drawing/2014/main" val="3813800210"/>
                  </a:ext>
                </a:extLst>
              </a:tr>
              <a:tr h="13941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Japan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32.98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23.54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0.68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1.83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1785.56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1680.17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23.90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16.70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extLst>
                  <a:ext uri="{0D108BD9-81ED-4DB2-BD59-A6C34878D82A}">
                    <a16:rowId xmlns:a16="http://schemas.microsoft.com/office/drawing/2014/main" val="1402136387"/>
                  </a:ext>
                </a:extLst>
              </a:tr>
              <a:tr h="13941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effectLst/>
                        </a:rPr>
                        <a:t>United States</a:t>
                      </a:r>
                      <a:endParaRPr lang="ko-KR" sz="16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effectLst/>
                        </a:rPr>
                        <a:t>19.25</a:t>
                      </a:r>
                      <a:endParaRPr lang="ko-KR" sz="16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effectLst/>
                        </a:rPr>
                        <a:t>18.91</a:t>
                      </a:r>
                      <a:endParaRPr lang="ko-KR" sz="16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effectLst/>
                        </a:rPr>
                        <a:t>7.93</a:t>
                      </a:r>
                      <a:endParaRPr lang="ko-KR" sz="16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effectLst/>
                        </a:rPr>
                        <a:t>8.65</a:t>
                      </a:r>
                      <a:endParaRPr lang="ko-KR" sz="16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effectLst/>
                        </a:rPr>
                        <a:t>1796.33</a:t>
                      </a:r>
                      <a:endParaRPr lang="ko-KR" sz="16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effectLst/>
                        </a:rPr>
                        <a:t>1781.57</a:t>
                      </a:r>
                      <a:endParaRPr lang="ko-KR" sz="16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effectLst/>
                        </a:rPr>
                        <a:t>12.10</a:t>
                      </a:r>
                      <a:endParaRPr lang="ko-KR" sz="16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effectLst/>
                        </a:rPr>
                        <a:t>15.70</a:t>
                      </a:r>
                      <a:endParaRPr lang="ko-KR" sz="16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extLst>
                  <a:ext uri="{0D108BD9-81ED-4DB2-BD59-A6C34878D82A}">
                    <a16:rowId xmlns:a16="http://schemas.microsoft.com/office/drawing/2014/main" val="1476462419"/>
                  </a:ext>
                </a:extLst>
              </a:tr>
              <a:tr h="23079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>
                          <a:effectLst/>
                        </a:rPr>
                        <a:t>Group Average</a:t>
                      </a:r>
                      <a:endParaRPr lang="ko-KR" sz="16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>
                          <a:effectLst/>
                        </a:rPr>
                        <a:t>19.01</a:t>
                      </a:r>
                      <a:endParaRPr lang="ko-KR" sz="16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>
                          <a:effectLst/>
                        </a:rPr>
                        <a:t>15.24</a:t>
                      </a:r>
                      <a:endParaRPr lang="ko-KR" sz="16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>
                          <a:effectLst/>
                        </a:rPr>
                        <a:t>10.60</a:t>
                      </a:r>
                      <a:endParaRPr lang="ko-KR" sz="16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>
                          <a:effectLst/>
                        </a:rPr>
                        <a:t>7.39</a:t>
                      </a:r>
                      <a:endParaRPr lang="ko-KR" sz="16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>
                          <a:effectLst/>
                        </a:rPr>
                        <a:t>1775.65</a:t>
                      </a:r>
                      <a:endParaRPr lang="ko-KR" sz="16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>
                          <a:effectLst/>
                        </a:rPr>
                        <a:t>1719.88</a:t>
                      </a:r>
                      <a:endParaRPr lang="ko-KR" sz="16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>
                          <a:effectLst/>
                        </a:rPr>
                        <a:t>12.00</a:t>
                      </a:r>
                      <a:endParaRPr lang="ko-KR" sz="16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>
                          <a:effectLst/>
                        </a:rPr>
                        <a:t>11.88</a:t>
                      </a:r>
                      <a:endParaRPr lang="ko-KR" sz="16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extLst>
                  <a:ext uri="{0D108BD9-81ED-4DB2-BD59-A6C34878D82A}">
                    <a16:rowId xmlns:a16="http://schemas.microsoft.com/office/drawing/2014/main" val="3589506616"/>
                  </a:ext>
                </a:extLst>
              </a:tr>
              <a:tr h="23079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ko-KR" sz="16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 gridSpan="8"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600" kern="10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UK/France, Finland= Med work, more gender gap, less senior premium</a:t>
                      </a:r>
                      <a:endParaRPr lang="ko-KR" altLang="en-US" sz="16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 hMerge="1"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ko-KR" sz="16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 hMerge="1"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ko-KR" sz="16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 hMerge="1"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600" kern="10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More work</a:t>
                      </a:r>
                      <a:endParaRPr lang="ko-KR" sz="16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 hMerge="1"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ko-KR" sz="16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 hMerge="1"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ko-KR" sz="16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 hMerge="1"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ko-KR" sz="16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 hMerge="1"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ko-KR" sz="16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extLst>
                  <a:ext uri="{0D108BD9-81ED-4DB2-BD59-A6C34878D82A}">
                    <a16:rowId xmlns:a16="http://schemas.microsoft.com/office/drawing/2014/main" val="3419734164"/>
                  </a:ext>
                </a:extLst>
              </a:tr>
              <a:tr h="23079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United Kingdom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21.72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16.31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-4.70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-1.90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1536.39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1536.18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7.80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8.10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extLst>
                  <a:ext uri="{0D108BD9-81ED-4DB2-BD59-A6C34878D82A}">
                    <a16:rowId xmlns:a16="http://schemas.microsoft.com/office/drawing/2014/main" val="2773369531"/>
                  </a:ext>
                </a:extLst>
              </a:tr>
              <a:tr h="13941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Finland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-2.12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18.86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6.28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3.24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1608.00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1546.37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21.00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16.20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extLst>
                  <a:ext uri="{0D108BD9-81ED-4DB2-BD59-A6C34878D82A}">
                    <a16:rowId xmlns:a16="http://schemas.microsoft.com/office/drawing/2014/main" val="3450259731"/>
                  </a:ext>
                </a:extLst>
              </a:tr>
              <a:tr h="13941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effectLst/>
                        </a:rPr>
                        <a:t>France</a:t>
                      </a:r>
                      <a:endParaRPr lang="ko-KR" sz="16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effectLst/>
                        </a:rPr>
                        <a:t>9.39</a:t>
                      </a:r>
                      <a:endParaRPr lang="ko-KR" sz="16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effectLst/>
                        </a:rPr>
                        <a:t>11.82</a:t>
                      </a:r>
                      <a:endParaRPr lang="ko-KR" sz="16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effectLst/>
                        </a:rPr>
                        <a:t>32.31</a:t>
                      </a:r>
                      <a:endParaRPr lang="ko-KR" sz="16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effectLst/>
                        </a:rPr>
                        <a:t>17.08</a:t>
                      </a:r>
                      <a:endParaRPr lang="ko-KR" sz="16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effectLst/>
                        </a:rPr>
                        <a:t>1515.00</a:t>
                      </a:r>
                      <a:endParaRPr lang="ko-KR" sz="16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effectLst/>
                        </a:rPr>
                        <a:t>1514.41</a:t>
                      </a:r>
                      <a:endParaRPr lang="ko-KR" sz="16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effectLst/>
                        </a:rPr>
                        <a:t>18.50</a:t>
                      </a:r>
                      <a:endParaRPr lang="ko-KR" sz="16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effectLst/>
                        </a:rPr>
                        <a:t>14.20</a:t>
                      </a:r>
                      <a:endParaRPr lang="ko-KR" sz="16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extLst>
                  <a:ext uri="{0D108BD9-81ED-4DB2-BD59-A6C34878D82A}">
                    <a16:rowId xmlns:a16="http://schemas.microsoft.com/office/drawing/2014/main" val="52768375"/>
                  </a:ext>
                </a:extLst>
              </a:tr>
              <a:tr h="23079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>
                          <a:effectLst/>
                        </a:rPr>
                        <a:t>Group Average</a:t>
                      </a:r>
                      <a:endParaRPr lang="ko-KR" sz="16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>
                          <a:effectLst/>
                        </a:rPr>
                        <a:t>9.66</a:t>
                      </a:r>
                      <a:endParaRPr lang="ko-KR" sz="16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>
                          <a:effectLst/>
                        </a:rPr>
                        <a:t>15.66</a:t>
                      </a:r>
                      <a:endParaRPr lang="ko-KR" sz="16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>
                          <a:effectLst/>
                        </a:rPr>
                        <a:t>11.30</a:t>
                      </a:r>
                      <a:endParaRPr lang="ko-KR" sz="16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>
                          <a:effectLst/>
                        </a:rPr>
                        <a:t>6.14</a:t>
                      </a:r>
                      <a:endParaRPr lang="ko-KR" sz="16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>
                          <a:effectLst/>
                        </a:rPr>
                        <a:t>1553.13</a:t>
                      </a:r>
                      <a:endParaRPr lang="ko-KR" sz="16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>
                          <a:effectLst/>
                        </a:rPr>
                        <a:t>1532.32</a:t>
                      </a:r>
                      <a:endParaRPr lang="ko-KR" sz="16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>
                          <a:effectLst/>
                        </a:rPr>
                        <a:t>15.77</a:t>
                      </a:r>
                      <a:endParaRPr lang="ko-KR" sz="16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>
                          <a:effectLst/>
                        </a:rPr>
                        <a:t>12.83</a:t>
                      </a:r>
                      <a:endParaRPr lang="ko-KR" sz="16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extLst>
                  <a:ext uri="{0D108BD9-81ED-4DB2-BD59-A6C34878D82A}">
                    <a16:rowId xmlns:a16="http://schemas.microsoft.com/office/drawing/2014/main" val="391383525"/>
                  </a:ext>
                </a:extLst>
              </a:tr>
              <a:tr h="23079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ko-KR" sz="16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 gridSpan="8"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600" b="1" kern="10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Nordic Europe = Less work, Gender-Equal Pay,  more senior premium</a:t>
                      </a:r>
                      <a:endParaRPr lang="ko-KR" sz="16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 hMerge="1"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ko-KR" sz="16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 hMerge="1"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ko-KR" sz="16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 hMerge="1"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ko-KR" sz="16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 hMerge="1"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ko-KR" sz="16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 hMerge="1"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ko-KR" sz="16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 hMerge="1"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ko-KR" sz="16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 hMerge="1"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ko-KR" sz="16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extLst>
                  <a:ext uri="{0D108BD9-81ED-4DB2-BD59-A6C34878D82A}">
                    <a16:rowId xmlns:a16="http://schemas.microsoft.com/office/drawing/2014/main" val="329232058"/>
                  </a:ext>
                </a:extLst>
              </a:tr>
              <a:tr h="13941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Germany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18.54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15.44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9.26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9.75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1453.20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1384.70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12.80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12.90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extLst>
                  <a:ext uri="{0D108BD9-81ED-4DB2-BD59-A6C34878D82A}">
                    <a16:rowId xmlns:a16="http://schemas.microsoft.com/office/drawing/2014/main" val="2697080668"/>
                  </a:ext>
                </a:extLst>
              </a:tr>
              <a:tr h="13941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Denmark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10.17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4.86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2.40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2.45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1455.70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1381.29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14.70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11.40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extLst>
                  <a:ext uri="{0D108BD9-81ED-4DB2-BD59-A6C34878D82A}">
                    <a16:rowId xmlns:a16="http://schemas.microsoft.com/office/drawing/2014/main" val="3484962428"/>
                  </a:ext>
                </a:extLst>
              </a:tr>
              <a:tr h="13941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Netherlands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15.98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12.66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13.62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14.95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1430.45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1436.06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9.60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11.40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extLst>
                  <a:ext uri="{0D108BD9-81ED-4DB2-BD59-A6C34878D82A}">
                    <a16:rowId xmlns:a16="http://schemas.microsoft.com/office/drawing/2014/main" val="629781280"/>
                  </a:ext>
                </a:extLst>
              </a:tr>
              <a:tr h="13941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Norway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8.21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5.13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3.99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10.03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1426.40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1419.20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12.80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12.00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extLst>
                  <a:ext uri="{0D108BD9-81ED-4DB2-BD59-A6C34878D82A}">
                    <a16:rowId xmlns:a16="http://schemas.microsoft.com/office/drawing/2014/main" val="769748361"/>
                  </a:ext>
                </a:extLst>
              </a:tr>
              <a:tr h="13941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Sweden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11.02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7.14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2.96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5.33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1450.12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1466.18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15.00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14.90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extLst>
                  <a:ext uri="{0D108BD9-81ED-4DB2-BD59-A6C34878D82A}">
                    <a16:rowId xmlns:a16="http://schemas.microsoft.com/office/drawing/2014/main" val="424962448"/>
                  </a:ext>
                </a:extLst>
              </a:tr>
              <a:tr h="23079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>
                          <a:effectLst/>
                        </a:rPr>
                        <a:t>Group Average</a:t>
                      </a:r>
                      <a:endParaRPr lang="ko-KR" sz="16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>
                          <a:effectLst/>
                        </a:rPr>
                        <a:t>12.78</a:t>
                      </a:r>
                      <a:endParaRPr lang="ko-KR" sz="16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>
                          <a:effectLst/>
                        </a:rPr>
                        <a:t>9.05</a:t>
                      </a:r>
                      <a:endParaRPr lang="ko-KR" sz="16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>
                          <a:effectLst/>
                        </a:rPr>
                        <a:t>6.45</a:t>
                      </a:r>
                      <a:endParaRPr lang="ko-KR" sz="16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>
                          <a:effectLst/>
                        </a:rPr>
                        <a:t>8.50</a:t>
                      </a:r>
                      <a:endParaRPr lang="ko-KR" sz="16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>
                          <a:effectLst/>
                        </a:rPr>
                        <a:t>1443.174</a:t>
                      </a:r>
                      <a:endParaRPr lang="ko-KR" sz="16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>
                          <a:effectLst/>
                        </a:rPr>
                        <a:t>1417.49</a:t>
                      </a:r>
                      <a:endParaRPr lang="ko-KR" sz="16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>
                          <a:effectLst/>
                        </a:rPr>
                        <a:t>12.98</a:t>
                      </a:r>
                      <a:endParaRPr lang="ko-KR" sz="16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>
                          <a:effectLst/>
                        </a:rPr>
                        <a:t>12.52</a:t>
                      </a:r>
                      <a:endParaRPr lang="ko-KR" sz="16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extLst>
                  <a:ext uri="{0D108BD9-81ED-4DB2-BD59-A6C34878D82A}">
                    <a16:rowId xmlns:a16="http://schemas.microsoft.com/office/drawing/2014/main" val="3775711984"/>
                  </a:ext>
                </a:extLst>
              </a:tr>
              <a:tr h="23079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>
                          <a:effectLst/>
                        </a:rPr>
                        <a:t>Korea</a:t>
                      </a:r>
                      <a:endParaRPr lang="ko-KR" sz="16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>
                          <a:effectLst/>
                        </a:rPr>
                        <a:t>39.77</a:t>
                      </a:r>
                      <a:endParaRPr lang="ko-KR" sz="16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>
                          <a:effectLst/>
                        </a:rPr>
                        <a:t>34.11</a:t>
                      </a:r>
                      <a:endParaRPr lang="ko-KR" sz="16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>
                          <a:effectLst/>
                        </a:rPr>
                        <a:t>29.46</a:t>
                      </a:r>
                      <a:endParaRPr lang="ko-KR" sz="16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>
                          <a:effectLst/>
                        </a:rPr>
                        <a:t>18.52</a:t>
                      </a:r>
                      <a:endParaRPr lang="ko-KR" sz="16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>
                          <a:effectLst/>
                        </a:rPr>
                        <a:t>2228.00</a:t>
                      </a:r>
                      <a:endParaRPr lang="ko-KR" sz="16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>
                          <a:effectLst/>
                        </a:rPr>
                        <a:t>1993.00</a:t>
                      </a:r>
                      <a:endParaRPr lang="ko-KR" sz="16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>
                          <a:effectLst/>
                        </a:rPr>
                        <a:t>23.70</a:t>
                      </a:r>
                      <a:endParaRPr lang="ko-KR" sz="16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>
                          <a:effectLst/>
                        </a:rPr>
                        <a:t>28.60</a:t>
                      </a:r>
                      <a:endParaRPr lang="ko-KR" sz="16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0096" marR="30096" marT="20182" marB="20182"/>
                </a:tc>
                <a:extLst>
                  <a:ext uri="{0D108BD9-81ED-4DB2-BD59-A6C34878D82A}">
                    <a16:rowId xmlns:a16="http://schemas.microsoft.com/office/drawing/2014/main" val="18193433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424491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8BF23056-BEE7-C3CB-0F51-04FE2E466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C00FC-4370-4D7F-A647-C1E65EB1B4DD}" type="slidenum">
              <a:rPr lang="ko-KR" altLang="en-US" smtClean="0"/>
              <a:t>38</a:t>
            </a:fld>
            <a:endParaRPr lang="ko-KR" altLang="en-US"/>
          </a:p>
        </p:txBody>
      </p:sp>
      <p:graphicFrame>
        <p:nvGraphicFramePr>
          <p:cNvPr id="3" name="표 2">
            <a:extLst>
              <a:ext uri="{FF2B5EF4-FFF2-40B4-BE49-F238E27FC236}">
                <a16:creationId xmlns:a16="http://schemas.microsoft.com/office/drawing/2014/main" id="{8E89C66A-D60F-17D4-0949-64C11834B2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2101277"/>
              </p:ext>
            </p:extLst>
          </p:nvPr>
        </p:nvGraphicFramePr>
        <p:xfrm>
          <a:off x="381000" y="441172"/>
          <a:ext cx="11506200" cy="625259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38275">
                  <a:extLst>
                    <a:ext uri="{9D8B030D-6E8A-4147-A177-3AD203B41FA5}">
                      <a16:colId xmlns:a16="http://schemas.microsoft.com/office/drawing/2014/main" val="2071396018"/>
                    </a:ext>
                  </a:extLst>
                </a:gridCol>
                <a:gridCol w="1438275">
                  <a:extLst>
                    <a:ext uri="{9D8B030D-6E8A-4147-A177-3AD203B41FA5}">
                      <a16:colId xmlns:a16="http://schemas.microsoft.com/office/drawing/2014/main" val="4031512425"/>
                    </a:ext>
                  </a:extLst>
                </a:gridCol>
                <a:gridCol w="1438275">
                  <a:extLst>
                    <a:ext uri="{9D8B030D-6E8A-4147-A177-3AD203B41FA5}">
                      <a16:colId xmlns:a16="http://schemas.microsoft.com/office/drawing/2014/main" val="1557616886"/>
                    </a:ext>
                  </a:extLst>
                </a:gridCol>
                <a:gridCol w="1306524">
                  <a:extLst>
                    <a:ext uri="{9D8B030D-6E8A-4147-A177-3AD203B41FA5}">
                      <a16:colId xmlns:a16="http://schemas.microsoft.com/office/drawing/2014/main" val="3954778327"/>
                    </a:ext>
                  </a:extLst>
                </a:gridCol>
                <a:gridCol w="1570026">
                  <a:extLst>
                    <a:ext uri="{9D8B030D-6E8A-4147-A177-3AD203B41FA5}">
                      <a16:colId xmlns:a16="http://schemas.microsoft.com/office/drawing/2014/main" val="1014186195"/>
                    </a:ext>
                  </a:extLst>
                </a:gridCol>
                <a:gridCol w="1438275">
                  <a:extLst>
                    <a:ext uri="{9D8B030D-6E8A-4147-A177-3AD203B41FA5}">
                      <a16:colId xmlns:a16="http://schemas.microsoft.com/office/drawing/2014/main" val="1909132468"/>
                    </a:ext>
                  </a:extLst>
                </a:gridCol>
                <a:gridCol w="1438275">
                  <a:extLst>
                    <a:ext uri="{9D8B030D-6E8A-4147-A177-3AD203B41FA5}">
                      <a16:colId xmlns:a16="http://schemas.microsoft.com/office/drawing/2014/main" val="604893383"/>
                    </a:ext>
                  </a:extLst>
                </a:gridCol>
                <a:gridCol w="1438275">
                  <a:extLst>
                    <a:ext uri="{9D8B030D-6E8A-4147-A177-3AD203B41FA5}">
                      <a16:colId xmlns:a16="http://schemas.microsoft.com/office/drawing/2014/main" val="1273874316"/>
                    </a:ext>
                  </a:extLst>
                </a:gridCol>
              </a:tblGrid>
              <a:tr h="1291653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o-KR" sz="1600" kern="0">
                          <a:effectLst/>
                        </a:rPr>
                        <a:t>　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kern="0" dirty="0">
                          <a:effectLst/>
                        </a:rPr>
                        <a:t>Strictness of Employment Protection: Regular </a:t>
                      </a:r>
                      <a:r>
                        <a:rPr lang="en-US" sz="1400" kern="0" dirty="0" err="1">
                          <a:effectLst/>
                        </a:rPr>
                        <a:t>Indiv</a:t>
                      </a:r>
                      <a:r>
                        <a:rPr lang="en-US" sz="1400" kern="0" dirty="0">
                          <a:effectLst/>
                        </a:rPr>
                        <a:t>. Dismissal </a:t>
                      </a:r>
                      <a:endParaRPr lang="ko-KR" sz="14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kern="0" dirty="0">
                          <a:effectLst/>
                        </a:rPr>
                        <a:t>Strictness of Employment Protection – </a:t>
                      </a:r>
                      <a:r>
                        <a:rPr lang="en-US" sz="1400" kern="0" dirty="0" err="1">
                          <a:effectLst/>
                        </a:rPr>
                        <a:t>Indiv</a:t>
                      </a:r>
                      <a:r>
                        <a:rPr lang="en-US" sz="1400" kern="0" dirty="0">
                          <a:effectLst/>
                        </a:rPr>
                        <a:t>. temporary Contracts</a:t>
                      </a:r>
                      <a:endParaRPr lang="ko-KR" sz="14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kern="0" dirty="0">
                          <a:effectLst/>
                        </a:rPr>
                        <a:t>Public Expenditure  </a:t>
                      </a:r>
                    </a:p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kern="0" dirty="0">
                          <a:effectLst/>
                        </a:rPr>
                        <a:t> on LMP</a:t>
                      </a:r>
                    </a:p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kern="0" dirty="0">
                          <a:effectLst/>
                        </a:rPr>
                        <a:t>( Active Measures)</a:t>
                      </a:r>
                      <a:endParaRPr lang="ko-KR" sz="14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kern="0" dirty="0">
                          <a:effectLst/>
                        </a:rPr>
                        <a:t>Public Expenditure on LMP ( Passive </a:t>
                      </a:r>
                      <a:r>
                        <a:rPr lang="en-US" sz="1400" kern="0" dirty="0" err="1">
                          <a:effectLst/>
                        </a:rPr>
                        <a:t>Meaures</a:t>
                      </a:r>
                      <a:r>
                        <a:rPr lang="en-US" sz="1400" kern="0" dirty="0">
                          <a:effectLst/>
                        </a:rPr>
                        <a:t>)</a:t>
                      </a:r>
                      <a:endParaRPr lang="ko-KR" sz="14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0" dirty="0">
                          <a:effectLst/>
                        </a:rPr>
                        <a:t>Collective Bargaining Coverage</a:t>
                      </a:r>
                      <a:endParaRPr lang="ko-KR" sz="16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0" dirty="0">
                          <a:effectLst/>
                        </a:rPr>
                        <a:t>Share of Temporary Employment</a:t>
                      </a:r>
                      <a:endParaRPr lang="ko-KR" sz="16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0" dirty="0">
                          <a:effectLst/>
                        </a:rPr>
                        <a:t>Trade Union Density</a:t>
                      </a:r>
                      <a:endParaRPr lang="ko-KR" sz="16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extLst>
                  <a:ext uri="{0D108BD9-81ED-4DB2-BD59-A6C34878D82A}">
                    <a16:rowId xmlns:a16="http://schemas.microsoft.com/office/drawing/2014/main" val="4173821610"/>
                  </a:ext>
                </a:extLst>
              </a:tr>
              <a:tr h="233898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Korea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 dirty="0">
                          <a:effectLst/>
                          <a:highlight>
                            <a:srgbClr val="FFFF00"/>
                          </a:highlight>
                        </a:rPr>
                        <a:t>2.42 </a:t>
                      </a:r>
                      <a:endParaRPr lang="ko-KR" sz="1600" kern="100" dirty="0">
                        <a:effectLst/>
                        <a:highlight>
                          <a:srgbClr val="FFFF00"/>
                        </a:highlight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 dirty="0">
                          <a:effectLst/>
                          <a:highlight>
                            <a:srgbClr val="FFFF00"/>
                          </a:highlight>
                        </a:rPr>
                        <a:t>2.13 </a:t>
                      </a:r>
                      <a:endParaRPr lang="ko-KR" sz="1600" kern="100" dirty="0">
                        <a:effectLst/>
                        <a:highlight>
                          <a:srgbClr val="FFFF00"/>
                        </a:highlight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 dirty="0">
                          <a:effectLst/>
                          <a:highlight>
                            <a:srgbClr val="FFFF00"/>
                          </a:highlight>
                        </a:rPr>
                        <a:t>0.36 </a:t>
                      </a:r>
                      <a:endParaRPr lang="ko-KR" sz="1600" kern="100" dirty="0">
                        <a:effectLst/>
                        <a:highlight>
                          <a:srgbClr val="FFFF00"/>
                        </a:highlight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 dirty="0">
                          <a:effectLst/>
                          <a:highlight>
                            <a:srgbClr val="FFFF00"/>
                          </a:highlight>
                        </a:rPr>
                        <a:t>0.38 </a:t>
                      </a:r>
                      <a:endParaRPr lang="ko-KR" sz="1600" kern="100" dirty="0">
                        <a:effectLst/>
                        <a:highlight>
                          <a:srgbClr val="FFFF00"/>
                        </a:highlight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 dirty="0">
                          <a:effectLst/>
                          <a:highlight>
                            <a:srgbClr val="FFFF00"/>
                          </a:highlight>
                        </a:rPr>
                        <a:t>14.80 </a:t>
                      </a:r>
                      <a:endParaRPr lang="ko-KR" sz="1600" kern="100" dirty="0">
                        <a:effectLst/>
                        <a:highlight>
                          <a:srgbClr val="FFFF00"/>
                        </a:highlight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 dirty="0">
                          <a:effectLst/>
                          <a:highlight>
                            <a:srgbClr val="FFFF00"/>
                          </a:highlight>
                        </a:rPr>
                        <a:t>21.20 </a:t>
                      </a:r>
                      <a:endParaRPr lang="ko-KR" sz="1600" kern="100" dirty="0">
                        <a:effectLst/>
                        <a:highlight>
                          <a:srgbClr val="FFFF00"/>
                        </a:highlight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 dirty="0">
                          <a:effectLst/>
                          <a:highlight>
                            <a:srgbClr val="FFFF00"/>
                          </a:highlight>
                        </a:rPr>
                        <a:t>11.60 </a:t>
                      </a:r>
                      <a:endParaRPr lang="ko-KR" sz="1600" kern="100" dirty="0">
                        <a:effectLst/>
                        <a:highlight>
                          <a:srgbClr val="FFFF00"/>
                        </a:highlight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extLst>
                  <a:ext uri="{0D108BD9-81ED-4DB2-BD59-A6C34878D82A}">
                    <a16:rowId xmlns:a16="http://schemas.microsoft.com/office/drawing/2014/main" val="1540274690"/>
                  </a:ext>
                </a:extLst>
              </a:tr>
              <a:tr h="233898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Japan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1.37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1.00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0.15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0.15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16.90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15.70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17.00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extLst>
                  <a:ext uri="{0D108BD9-81ED-4DB2-BD59-A6C34878D82A}">
                    <a16:rowId xmlns:a16="http://schemas.microsoft.com/office/drawing/2014/main" val="1592473235"/>
                  </a:ext>
                </a:extLst>
              </a:tr>
              <a:tr h="292962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Group Average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1.90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1.57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0.26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0.27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15.85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18.45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14.30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extLst>
                  <a:ext uri="{0D108BD9-81ED-4DB2-BD59-A6C34878D82A}">
                    <a16:rowId xmlns:a16="http://schemas.microsoft.com/office/drawing/2014/main" val="2477107028"/>
                  </a:ext>
                </a:extLst>
              </a:tr>
              <a:tr h="233898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USA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0.09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0.25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0.10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0.15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11.70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-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10.10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extLst>
                  <a:ext uri="{0D108BD9-81ED-4DB2-BD59-A6C34878D82A}">
                    <a16:rowId xmlns:a16="http://schemas.microsoft.com/office/drawing/2014/main" val="1185395384"/>
                  </a:ext>
                </a:extLst>
              </a:tr>
              <a:tr h="233898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UK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1.35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0.38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-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-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26.00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5.60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23.40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extLst>
                  <a:ext uri="{0D108BD9-81ED-4DB2-BD59-A6C34878D82A}">
                    <a16:rowId xmlns:a16="http://schemas.microsoft.com/office/drawing/2014/main" val="1354050504"/>
                  </a:ext>
                </a:extLst>
              </a:tr>
              <a:tr h="233898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Canada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0.59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0.25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0.21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0.49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30.10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13.40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 dirty="0">
                          <a:effectLst/>
                        </a:rPr>
                        <a:t>25.90 </a:t>
                      </a:r>
                      <a:endParaRPr lang="ko-KR" sz="16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extLst>
                  <a:ext uri="{0D108BD9-81ED-4DB2-BD59-A6C34878D82A}">
                    <a16:rowId xmlns:a16="http://schemas.microsoft.com/office/drawing/2014/main" val="1193358246"/>
                  </a:ext>
                </a:extLst>
              </a:tr>
              <a:tr h="233898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Austrailia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1.67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0.88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0.24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0.55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61.20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-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13.70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extLst>
                  <a:ext uri="{0D108BD9-81ED-4DB2-BD59-A6C34878D82A}">
                    <a16:rowId xmlns:a16="http://schemas.microsoft.com/office/drawing/2014/main" val="1645282511"/>
                  </a:ext>
                </a:extLst>
              </a:tr>
              <a:tr h="292962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Group Average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0.93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0.44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0.18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0.40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32.25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9.50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18.28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extLst>
                  <a:ext uri="{0D108BD9-81ED-4DB2-BD59-A6C34878D82A}">
                    <a16:rowId xmlns:a16="http://schemas.microsoft.com/office/drawing/2014/main" val="510510048"/>
                  </a:ext>
                </a:extLst>
              </a:tr>
              <a:tr h="233898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France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2.56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3.00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0.75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1.97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98.00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16.70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-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extLst>
                  <a:ext uri="{0D108BD9-81ED-4DB2-BD59-A6C34878D82A}">
                    <a16:rowId xmlns:a16="http://schemas.microsoft.com/office/drawing/2014/main" val="723493823"/>
                  </a:ext>
                </a:extLst>
              </a:tr>
              <a:tr h="233898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Germany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2.60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1.38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0.68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0.70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54.00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12.60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16.60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extLst>
                  <a:ext uri="{0D108BD9-81ED-4DB2-BD59-A6C34878D82A}">
                    <a16:rowId xmlns:a16="http://schemas.microsoft.com/office/drawing/2014/main" val="1056527807"/>
                  </a:ext>
                </a:extLst>
              </a:tr>
              <a:tr h="233898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Italy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2.47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1.63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0.42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1.14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100.00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17.00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32.60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extLst>
                  <a:ext uri="{0D108BD9-81ED-4DB2-BD59-A6C34878D82A}">
                    <a16:rowId xmlns:a16="http://schemas.microsoft.com/office/drawing/2014/main" val="2524465649"/>
                  </a:ext>
                </a:extLst>
              </a:tr>
              <a:tr h="233898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Spain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1.96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2.47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0.71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1.45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80.10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26.80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13.00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extLst>
                  <a:ext uri="{0D108BD9-81ED-4DB2-BD59-A6C34878D82A}">
                    <a16:rowId xmlns:a16="http://schemas.microsoft.com/office/drawing/2014/main" val="4083469719"/>
                  </a:ext>
                </a:extLst>
              </a:tr>
              <a:tr h="292962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Group Average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2.40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2.12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0.64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1.32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83.03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18.28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20.73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extLst>
                  <a:ext uri="{0D108BD9-81ED-4DB2-BD59-A6C34878D82A}">
                    <a16:rowId xmlns:a16="http://schemas.microsoft.com/office/drawing/2014/main" val="2281728124"/>
                  </a:ext>
                </a:extLst>
              </a:tr>
              <a:tr h="233898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Sweden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2.45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0.81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1.11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0.46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88.00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16.80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65.60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extLst>
                  <a:ext uri="{0D108BD9-81ED-4DB2-BD59-A6C34878D82A}">
                    <a16:rowId xmlns:a16="http://schemas.microsoft.com/office/drawing/2014/main" val="4046331867"/>
                  </a:ext>
                </a:extLst>
              </a:tr>
              <a:tr h="292962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Netherlands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3.44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1.19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0.59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1.37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76.70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21.50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16.50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extLst>
                  <a:ext uri="{0D108BD9-81ED-4DB2-BD59-A6C34878D82A}">
                    <a16:rowId xmlns:a16="http://schemas.microsoft.com/office/drawing/2014/main" val="2122496669"/>
                  </a:ext>
                </a:extLst>
              </a:tr>
              <a:tr h="233898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Denmark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1.53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1.63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1.89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0.98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82.00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10.60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67.50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extLst>
                  <a:ext uri="{0D108BD9-81ED-4DB2-BD59-A6C34878D82A}">
                    <a16:rowId xmlns:a16="http://schemas.microsoft.com/office/drawing/2014/main" val="2081419878"/>
                  </a:ext>
                </a:extLst>
              </a:tr>
              <a:tr h="233898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Finland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2.00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1.56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0.94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1.27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-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16.50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60.00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extLst>
                  <a:ext uri="{0D108BD9-81ED-4DB2-BD59-A6C34878D82A}">
                    <a16:rowId xmlns:a16="http://schemas.microsoft.com/office/drawing/2014/main" val="2606336324"/>
                  </a:ext>
                </a:extLst>
              </a:tr>
              <a:tr h="280798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Norway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 dirty="0">
                          <a:effectLst/>
                        </a:rPr>
                        <a:t>2.33 </a:t>
                      </a:r>
                      <a:endParaRPr lang="ko-KR" sz="16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2.50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0.42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0.36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-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8.40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49.90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extLst>
                  <a:ext uri="{0D108BD9-81ED-4DB2-BD59-A6C34878D82A}">
                    <a16:rowId xmlns:a16="http://schemas.microsoft.com/office/drawing/2014/main" val="875044305"/>
                  </a:ext>
                </a:extLst>
              </a:tr>
              <a:tr h="292962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Group Average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 dirty="0">
                          <a:effectLst/>
                          <a:highlight>
                            <a:srgbClr val="FFFF00"/>
                          </a:highlight>
                        </a:rPr>
                        <a:t>2.35 </a:t>
                      </a:r>
                      <a:endParaRPr lang="ko-KR" sz="1600" kern="100" dirty="0">
                        <a:effectLst/>
                        <a:highlight>
                          <a:srgbClr val="FFFF00"/>
                        </a:highlight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 dirty="0">
                          <a:effectLst/>
                          <a:highlight>
                            <a:srgbClr val="FFFF00"/>
                          </a:highlight>
                        </a:rPr>
                        <a:t>1.54 </a:t>
                      </a:r>
                      <a:endParaRPr lang="ko-KR" sz="1600" kern="100" dirty="0">
                        <a:effectLst/>
                        <a:highlight>
                          <a:srgbClr val="FFFF00"/>
                        </a:highlight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 dirty="0">
                          <a:effectLst/>
                          <a:highlight>
                            <a:srgbClr val="FFFF00"/>
                          </a:highlight>
                        </a:rPr>
                        <a:t>0.99 </a:t>
                      </a:r>
                      <a:endParaRPr lang="ko-KR" sz="1600" kern="100" dirty="0">
                        <a:effectLst/>
                        <a:highlight>
                          <a:srgbClr val="FFFF00"/>
                        </a:highlight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 dirty="0">
                          <a:effectLst/>
                          <a:highlight>
                            <a:srgbClr val="FFFF00"/>
                          </a:highlight>
                        </a:rPr>
                        <a:t>0.89 </a:t>
                      </a:r>
                      <a:endParaRPr lang="ko-KR" sz="1600" kern="100" dirty="0">
                        <a:effectLst/>
                        <a:highlight>
                          <a:srgbClr val="FFFF00"/>
                        </a:highlight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 dirty="0">
                          <a:effectLst/>
                          <a:highlight>
                            <a:srgbClr val="FFFF00"/>
                          </a:highlight>
                        </a:rPr>
                        <a:t>82.23 </a:t>
                      </a:r>
                      <a:endParaRPr lang="ko-KR" sz="1600" kern="100" dirty="0">
                        <a:effectLst/>
                        <a:highlight>
                          <a:srgbClr val="FFFF00"/>
                        </a:highlight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 dirty="0">
                          <a:effectLst/>
                          <a:highlight>
                            <a:srgbClr val="FFFF00"/>
                          </a:highlight>
                        </a:rPr>
                        <a:t>14.76 </a:t>
                      </a:r>
                      <a:endParaRPr lang="ko-KR" sz="1600" kern="100" dirty="0">
                        <a:effectLst/>
                        <a:highlight>
                          <a:srgbClr val="FFFF00"/>
                        </a:highlight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 dirty="0">
                          <a:effectLst/>
                          <a:highlight>
                            <a:srgbClr val="FFFF00"/>
                          </a:highlight>
                        </a:rPr>
                        <a:t>51.90 </a:t>
                      </a:r>
                      <a:endParaRPr lang="ko-KR" sz="1600" kern="100" dirty="0">
                        <a:effectLst/>
                        <a:highlight>
                          <a:srgbClr val="FFFF00"/>
                        </a:highlight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335" marR="3335" marT="0" marB="0" anchor="ctr"/>
                </a:tc>
                <a:extLst>
                  <a:ext uri="{0D108BD9-81ED-4DB2-BD59-A6C34878D82A}">
                    <a16:rowId xmlns:a16="http://schemas.microsoft.com/office/drawing/2014/main" val="408755587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146BA298-A658-3C93-BB47-4F12AC0F2125}"/>
              </a:ext>
            </a:extLst>
          </p:cNvPr>
          <p:cNvSpPr txBox="1"/>
          <p:nvPr/>
        </p:nvSpPr>
        <p:spPr>
          <a:xfrm>
            <a:off x="1676400" y="76200"/>
            <a:ext cx="7772400" cy="3649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latinLnBrk="1">
              <a:lnSpc>
                <a:spcPct val="107000"/>
              </a:lnSpc>
              <a:spcAft>
                <a:spcPts val="800"/>
              </a:spcAft>
            </a:pPr>
            <a:r>
              <a:rPr lang="en-US" altLang="ko-KR" sz="1800" b="1" i="1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The Indexes for Labor-Working Status Investigated by OECD (2018)</a:t>
            </a:r>
            <a:endParaRPr lang="ko-KR" altLang="ko-KR" sz="1800" kern="1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038360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2596FB1E-2C5E-5DCF-E585-4477086BA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C00FC-4370-4D7F-A647-C1E65EB1B4DD}" type="slidenum">
              <a:rPr lang="ko-KR" altLang="en-US" smtClean="0"/>
              <a:t>39</a:t>
            </a:fld>
            <a:endParaRPr lang="ko-KR" altLang="en-US"/>
          </a:p>
        </p:txBody>
      </p:sp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26C68E1E-AB54-C750-44B9-57CC23464F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7522328"/>
              </p:ext>
            </p:extLst>
          </p:nvPr>
        </p:nvGraphicFramePr>
        <p:xfrm>
          <a:off x="457200" y="431655"/>
          <a:ext cx="11277600" cy="609226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09700">
                  <a:extLst>
                    <a:ext uri="{9D8B030D-6E8A-4147-A177-3AD203B41FA5}">
                      <a16:colId xmlns:a16="http://schemas.microsoft.com/office/drawing/2014/main" val="3148859050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812343284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833515829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666496950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498333433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03202480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497299433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3380711576"/>
                    </a:ext>
                  </a:extLst>
                </a:gridCol>
              </a:tblGrid>
              <a:tr h="1181230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o-KR" sz="1600" kern="0">
                          <a:effectLst/>
                        </a:rPr>
                        <a:t>　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 dirty="0">
                          <a:effectLst/>
                        </a:rPr>
                        <a:t>Public employment services</a:t>
                      </a:r>
                      <a:endParaRPr lang="ko-KR" sz="16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20. Training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40. Employment incentives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 dirty="0">
                          <a:effectLst/>
                        </a:rPr>
                        <a:t> Sheltered/ supported employment &amp;  rehabilitation</a:t>
                      </a:r>
                      <a:endParaRPr lang="ko-KR" sz="16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60. Direct Job Creation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70. Start-up Incentives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 dirty="0">
                          <a:effectLst/>
                        </a:rPr>
                        <a:t>Out-of-Work Income Maintenance and Support</a:t>
                      </a:r>
                      <a:endParaRPr lang="ko-KR" sz="16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extLst>
                  <a:ext uri="{0D108BD9-81ED-4DB2-BD59-A6C34878D82A}">
                    <a16:rowId xmlns:a16="http://schemas.microsoft.com/office/drawing/2014/main" val="2397697361"/>
                  </a:ext>
                </a:extLst>
              </a:tr>
              <a:tr h="231271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Korea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 dirty="0">
                          <a:effectLst/>
                          <a:highlight>
                            <a:srgbClr val="FFFF00"/>
                          </a:highlight>
                        </a:rPr>
                        <a:t>0.05 </a:t>
                      </a:r>
                      <a:endParaRPr lang="ko-KR" sz="1600" kern="100" dirty="0">
                        <a:effectLst/>
                        <a:highlight>
                          <a:srgbClr val="FFFF00"/>
                        </a:highlight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 dirty="0">
                          <a:effectLst/>
                          <a:highlight>
                            <a:srgbClr val="FFFF00"/>
                          </a:highlight>
                        </a:rPr>
                        <a:t>0.06 </a:t>
                      </a:r>
                      <a:endParaRPr lang="ko-KR" sz="1600" kern="100" dirty="0">
                        <a:effectLst/>
                        <a:highlight>
                          <a:srgbClr val="FFFF00"/>
                        </a:highlight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  <a:highlight>
                            <a:srgbClr val="FFFF00"/>
                          </a:highlight>
                        </a:rPr>
                        <a:t>0.04 </a:t>
                      </a:r>
                      <a:endParaRPr lang="ko-KR" sz="1600" kern="100">
                        <a:effectLst/>
                        <a:highlight>
                          <a:srgbClr val="FFFF00"/>
                        </a:highlight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  <a:highlight>
                            <a:srgbClr val="FFFF00"/>
                          </a:highlight>
                        </a:rPr>
                        <a:t>0.02 </a:t>
                      </a:r>
                      <a:endParaRPr lang="ko-KR" sz="1600" kern="100">
                        <a:effectLst/>
                        <a:highlight>
                          <a:srgbClr val="FFFF00"/>
                        </a:highlight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 dirty="0">
                          <a:effectLst/>
                          <a:highlight>
                            <a:srgbClr val="FFFF00"/>
                          </a:highlight>
                        </a:rPr>
                        <a:t>0.15 </a:t>
                      </a:r>
                      <a:endParaRPr lang="ko-KR" sz="1600" kern="100" dirty="0">
                        <a:effectLst/>
                        <a:highlight>
                          <a:srgbClr val="FFFF00"/>
                        </a:highlight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 dirty="0">
                          <a:effectLst/>
                          <a:highlight>
                            <a:srgbClr val="FFFF00"/>
                          </a:highlight>
                        </a:rPr>
                        <a:t>0.04 </a:t>
                      </a:r>
                      <a:endParaRPr lang="ko-KR" sz="1600" kern="100" dirty="0">
                        <a:effectLst/>
                        <a:highlight>
                          <a:srgbClr val="FFFF00"/>
                        </a:highlight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 dirty="0">
                          <a:effectLst/>
                          <a:highlight>
                            <a:srgbClr val="FFFF00"/>
                          </a:highlight>
                        </a:rPr>
                        <a:t>0.38 </a:t>
                      </a:r>
                      <a:endParaRPr lang="ko-KR" sz="1600" kern="100" dirty="0">
                        <a:effectLst/>
                        <a:highlight>
                          <a:srgbClr val="FFFF00"/>
                        </a:highlight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extLst>
                  <a:ext uri="{0D108BD9-81ED-4DB2-BD59-A6C34878D82A}">
                    <a16:rowId xmlns:a16="http://schemas.microsoft.com/office/drawing/2014/main" val="3438477010"/>
                  </a:ext>
                </a:extLst>
              </a:tr>
              <a:tr h="231271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Japan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0.07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 dirty="0">
                          <a:effectLst/>
                        </a:rPr>
                        <a:t>0.01 </a:t>
                      </a:r>
                      <a:endParaRPr lang="ko-KR" sz="16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 dirty="0">
                          <a:effectLst/>
                        </a:rPr>
                        <a:t>0.06 </a:t>
                      </a:r>
                      <a:endParaRPr lang="ko-KR" sz="16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 dirty="0">
                          <a:effectLst/>
                        </a:rPr>
                        <a:t>0.01 </a:t>
                      </a:r>
                      <a:endParaRPr lang="ko-KR" sz="16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-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-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0.15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extLst>
                  <a:ext uri="{0D108BD9-81ED-4DB2-BD59-A6C34878D82A}">
                    <a16:rowId xmlns:a16="http://schemas.microsoft.com/office/drawing/2014/main" val="962970091"/>
                  </a:ext>
                </a:extLst>
              </a:tr>
              <a:tr h="289674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Group Average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0.06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0.04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0.05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0.02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0.15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0.04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0.27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extLst>
                  <a:ext uri="{0D108BD9-81ED-4DB2-BD59-A6C34878D82A}">
                    <a16:rowId xmlns:a16="http://schemas.microsoft.com/office/drawing/2014/main" val="1207369327"/>
                  </a:ext>
                </a:extLst>
              </a:tr>
              <a:tr h="231271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USA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0.02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0.03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0.01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0.03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-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-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0.15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extLst>
                  <a:ext uri="{0D108BD9-81ED-4DB2-BD59-A6C34878D82A}">
                    <a16:rowId xmlns:a16="http://schemas.microsoft.com/office/drawing/2014/main" val="745424364"/>
                  </a:ext>
                </a:extLst>
              </a:tr>
              <a:tr h="231271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UK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-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-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-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-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-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-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-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extLst>
                  <a:ext uri="{0D108BD9-81ED-4DB2-BD59-A6C34878D82A}">
                    <a16:rowId xmlns:a16="http://schemas.microsoft.com/office/drawing/2014/main" val="130849913"/>
                  </a:ext>
                </a:extLst>
              </a:tr>
              <a:tr h="231271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Canada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0.11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0.06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0.01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-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0.01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-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0.49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extLst>
                  <a:ext uri="{0D108BD9-81ED-4DB2-BD59-A6C34878D82A}">
                    <a16:rowId xmlns:a16="http://schemas.microsoft.com/office/drawing/2014/main" val="1393137763"/>
                  </a:ext>
                </a:extLst>
              </a:tr>
              <a:tr h="231271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Austrailia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0.15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0.01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0.01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0.06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-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0.01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0.55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extLst>
                  <a:ext uri="{0D108BD9-81ED-4DB2-BD59-A6C34878D82A}">
                    <a16:rowId xmlns:a16="http://schemas.microsoft.com/office/drawing/2014/main" val="4111733772"/>
                  </a:ext>
                </a:extLst>
              </a:tr>
              <a:tr h="289674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Group Average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0.09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0.03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0.01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0.05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0.01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0.01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0.40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extLst>
                  <a:ext uri="{0D108BD9-81ED-4DB2-BD59-A6C34878D82A}">
                    <a16:rowId xmlns:a16="http://schemas.microsoft.com/office/drawing/2014/main" val="2737050768"/>
                  </a:ext>
                </a:extLst>
              </a:tr>
              <a:tr h="231271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France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0.24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0.25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0.03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0.09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0.11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0.04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1.97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extLst>
                  <a:ext uri="{0D108BD9-81ED-4DB2-BD59-A6C34878D82A}">
                    <a16:rowId xmlns:a16="http://schemas.microsoft.com/office/drawing/2014/main" val="4137889242"/>
                  </a:ext>
                </a:extLst>
              </a:tr>
              <a:tr h="231271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Germany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0.43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0.18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0.02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0.02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0.02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0.01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0.70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extLst>
                  <a:ext uri="{0D108BD9-81ED-4DB2-BD59-A6C34878D82A}">
                    <a16:rowId xmlns:a16="http://schemas.microsoft.com/office/drawing/2014/main" val="4130524963"/>
                  </a:ext>
                </a:extLst>
              </a:tr>
              <a:tr h="231271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Italy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0.06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0.11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0.24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0.01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-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-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1.13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extLst>
                  <a:ext uri="{0D108BD9-81ED-4DB2-BD59-A6C34878D82A}">
                    <a16:rowId xmlns:a16="http://schemas.microsoft.com/office/drawing/2014/main" val="2784178253"/>
                  </a:ext>
                </a:extLst>
              </a:tr>
              <a:tr h="231271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Spain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0.15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0.12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0.08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0.11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0.12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0.13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1.43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extLst>
                  <a:ext uri="{0D108BD9-81ED-4DB2-BD59-A6C34878D82A}">
                    <a16:rowId xmlns:a16="http://schemas.microsoft.com/office/drawing/2014/main" val="1288489446"/>
                  </a:ext>
                </a:extLst>
              </a:tr>
              <a:tr h="289674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Group Average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0.22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0.17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0.09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0.06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0.08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0.06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1.31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extLst>
                  <a:ext uri="{0D108BD9-81ED-4DB2-BD59-A6C34878D82A}">
                    <a16:rowId xmlns:a16="http://schemas.microsoft.com/office/drawing/2014/main" val="536254649"/>
                  </a:ext>
                </a:extLst>
              </a:tr>
              <a:tr h="231271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Sweden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0.28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0.10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0.49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0.24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-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0.01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0.46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extLst>
                  <a:ext uri="{0D108BD9-81ED-4DB2-BD59-A6C34878D82A}">
                    <a16:rowId xmlns:a16="http://schemas.microsoft.com/office/drawing/2014/main" val="4188921223"/>
                  </a:ext>
                </a:extLst>
              </a:tr>
              <a:tr h="289674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Netherlands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0.20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0.06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0.02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0.30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0.01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-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1.37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extLst>
                  <a:ext uri="{0D108BD9-81ED-4DB2-BD59-A6C34878D82A}">
                    <a16:rowId xmlns:a16="http://schemas.microsoft.com/office/drawing/2014/main" val="10304692"/>
                  </a:ext>
                </a:extLst>
              </a:tr>
              <a:tr h="231271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Denmark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0.38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0.39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0.19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0.94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-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-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0.88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extLst>
                  <a:ext uri="{0D108BD9-81ED-4DB2-BD59-A6C34878D82A}">
                    <a16:rowId xmlns:a16="http://schemas.microsoft.com/office/drawing/2014/main" val="3377447516"/>
                  </a:ext>
                </a:extLst>
              </a:tr>
              <a:tr h="231271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Finland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0.15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0.38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0.08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0.12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0.20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0.02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1.27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extLst>
                  <a:ext uri="{0D108BD9-81ED-4DB2-BD59-A6C34878D82A}">
                    <a16:rowId xmlns:a16="http://schemas.microsoft.com/office/drawing/2014/main" val="2399769991"/>
                  </a:ext>
                </a:extLst>
              </a:tr>
              <a:tr h="231271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Norway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0.14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0.09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0.08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0.11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-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-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0.36 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extLst>
                  <a:ext uri="{0D108BD9-81ED-4DB2-BD59-A6C34878D82A}">
                    <a16:rowId xmlns:a16="http://schemas.microsoft.com/office/drawing/2014/main" val="1424511330"/>
                  </a:ext>
                </a:extLst>
              </a:tr>
              <a:tr h="289674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Group Average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 dirty="0">
                          <a:effectLst/>
                          <a:highlight>
                            <a:srgbClr val="FFFF00"/>
                          </a:highlight>
                        </a:rPr>
                        <a:t>0.23 </a:t>
                      </a:r>
                      <a:endParaRPr lang="ko-KR" sz="1600" kern="100" dirty="0">
                        <a:effectLst/>
                        <a:highlight>
                          <a:srgbClr val="FFFF00"/>
                        </a:highlight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 dirty="0">
                          <a:effectLst/>
                          <a:highlight>
                            <a:srgbClr val="FFFF00"/>
                          </a:highlight>
                        </a:rPr>
                        <a:t>0.20 </a:t>
                      </a:r>
                      <a:endParaRPr lang="ko-KR" sz="1600" kern="100" dirty="0">
                        <a:effectLst/>
                        <a:highlight>
                          <a:srgbClr val="FFFF00"/>
                        </a:highlight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 dirty="0">
                          <a:effectLst/>
                          <a:highlight>
                            <a:srgbClr val="FFFF00"/>
                          </a:highlight>
                        </a:rPr>
                        <a:t>0.17 </a:t>
                      </a:r>
                      <a:endParaRPr lang="ko-KR" sz="1600" kern="100" dirty="0">
                        <a:effectLst/>
                        <a:highlight>
                          <a:srgbClr val="FFFF00"/>
                        </a:highlight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 dirty="0">
                          <a:effectLst/>
                          <a:highlight>
                            <a:srgbClr val="FFFF00"/>
                          </a:highlight>
                        </a:rPr>
                        <a:t>0.34 </a:t>
                      </a:r>
                      <a:endParaRPr lang="ko-KR" sz="1600" kern="100" dirty="0">
                        <a:effectLst/>
                        <a:highlight>
                          <a:srgbClr val="FFFF00"/>
                        </a:highlight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 dirty="0">
                          <a:effectLst/>
                          <a:highlight>
                            <a:srgbClr val="FFFF00"/>
                          </a:highlight>
                        </a:rPr>
                        <a:t>0.11 </a:t>
                      </a:r>
                      <a:endParaRPr lang="ko-KR" sz="1600" kern="100" dirty="0">
                        <a:effectLst/>
                        <a:highlight>
                          <a:srgbClr val="FFFF00"/>
                        </a:highlight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 dirty="0">
                          <a:effectLst/>
                          <a:highlight>
                            <a:srgbClr val="FFFF00"/>
                          </a:highlight>
                        </a:rPr>
                        <a:t>0.02 </a:t>
                      </a:r>
                      <a:endParaRPr lang="ko-KR" sz="1600" kern="100" dirty="0">
                        <a:effectLst/>
                        <a:highlight>
                          <a:srgbClr val="FFFF00"/>
                        </a:highlight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 dirty="0">
                          <a:effectLst/>
                          <a:highlight>
                            <a:srgbClr val="FFFF00"/>
                          </a:highlight>
                        </a:rPr>
                        <a:t>0.87 </a:t>
                      </a:r>
                      <a:endParaRPr lang="ko-KR" sz="1600" kern="100" dirty="0">
                        <a:effectLst/>
                        <a:highlight>
                          <a:srgbClr val="FFFF00"/>
                        </a:highlight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418" marR="3418" marT="0" marB="0" anchor="ctr"/>
                </a:tc>
                <a:extLst>
                  <a:ext uri="{0D108BD9-81ED-4DB2-BD59-A6C34878D82A}">
                    <a16:rowId xmlns:a16="http://schemas.microsoft.com/office/drawing/2014/main" val="2916583582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85FED130-5680-DD3D-0B2A-2C581525709B}"/>
              </a:ext>
            </a:extLst>
          </p:cNvPr>
          <p:cNvSpPr txBox="1"/>
          <p:nvPr/>
        </p:nvSpPr>
        <p:spPr>
          <a:xfrm>
            <a:off x="2133600" y="66683"/>
            <a:ext cx="6097162" cy="3649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latinLnBrk="1">
              <a:lnSpc>
                <a:spcPct val="107000"/>
              </a:lnSpc>
              <a:spcAft>
                <a:spcPts val="800"/>
              </a:spcAft>
            </a:pPr>
            <a:r>
              <a:rPr lang="en-US" altLang="ko-KR" sz="1800" b="1" i="1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Active LMP (2018) as % of GDP : </a:t>
            </a:r>
            <a:r>
              <a:rPr lang="ko-KR" altLang="en-US" sz="1800" b="1" i="1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적극적 노동시장 정책</a:t>
            </a:r>
            <a:endParaRPr lang="ko-KR" altLang="ko-KR" sz="1800" kern="1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778016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D2E66CE0-C995-1C86-646E-5817949F4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BFA1A-447E-4938-8FA6-CF02C14D7063}" type="slidenum">
              <a:rPr lang="ko-KR" altLang="en-US" smtClean="0"/>
              <a:t>40</a:t>
            </a:fld>
            <a:endParaRPr lang="ko-KR" altLang="en-US"/>
          </a:p>
        </p:txBody>
      </p:sp>
      <p:graphicFrame>
        <p:nvGraphicFramePr>
          <p:cNvPr id="3" name="표 2">
            <a:extLst>
              <a:ext uri="{FF2B5EF4-FFF2-40B4-BE49-F238E27FC236}">
                <a16:creationId xmlns:a16="http://schemas.microsoft.com/office/drawing/2014/main" id="{D47E804F-968D-7E96-B73F-755129EDB5D8}"/>
              </a:ext>
            </a:extLst>
          </p:cNvPr>
          <p:cNvGraphicFramePr>
            <a:graphicFrameLocks noGrp="1"/>
          </p:cNvGraphicFramePr>
          <p:nvPr/>
        </p:nvGraphicFramePr>
        <p:xfrm>
          <a:off x="574964" y="1025236"/>
          <a:ext cx="11152909" cy="5278587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607127">
                  <a:extLst>
                    <a:ext uri="{9D8B030D-6E8A-4147-A177-3AD203B41FA5}">
                      <a16:colId xmlns:a16="http://schemas.microsoft.com/office/drawing/2014/main" val="3344433198"/>
                    </a:ext>
                  </a:extLst>
                </a:gridCol>
                <a:gridCol w="2064327">
                  <a:extLst>
                    <a:ext uri="{9D8B030D-6E8A-4147-A177-3AD203B41FA5}">
                      <a16:colId xmlns:a16="http://schemas.microsoft.com/office/drawing/2014/main" val="3757070413"/>
                    </a:ext>
                  </a:extLst>
                </a:gridCol>
                <a:gridCol w="2064327">
                  <a:extLst>
                    <a:ext uri="{9D8B030D-6E8A-4147-A177-3AD203B41FA5}">
                      <a16:colId xmlns:a16="http://schemas.microsoft.com/office/drawing/2014/main" val="854601362"/>
                    </a:ext>
                  </a:extLst>
                </a:gridCol>
                <a:gridCol w="1849582">
                  <a:extLst>
                    <a:ext uri="{9D8B030D-6E8A-4147-A177-3AD203B41FA5}">
                      <a16:colId xmlns:a16="http://schemas.microsoft.com/office/drawing/2014/main" val="2987669879"/>
                    </a:ext>
                  </a:extLst>
                </a:gridCol>
                <a:gridCol w="1783079">
                  <a:extLst>
                    <a:ext uri="{9D8B030D-6E8A-4147-A177-3AD203B41FA5}">
                      <a16:colId xmlns:a16="http://schemas.microsoft.com/office/drawing/2014/main" val="1181812858"/>
                    </a:ext>
                  </a:extLst>
                </a:gridCol>
                <a:gridCol w="1784467">
                  <a:extLst>
                    <a:ext uri="{9D8B030D-6E8A-4147-A177-3AD203B41FA5}">
                      <a16:colId xmlns:a16="http://schemas.microsoft.com/office/drawing/2014/main" val="4132397645"/>
                    </a:ext>
                  </a:extLst>
                </a:gridCol>
              </a:tblGrid>
              <a:tr h="68745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0" dirty="0">
                          <a:effectLst/>
                        </a:rPr>
                        <a:t>Country</a:t>
                      </a:r>
                      <a:endParaRPr lang="ko-KR" sz="1600" kern="100" dirty="0">
                        <a:solidFill>
                          <a:srgbClr val="2F5496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0" dirty="0">
                          <a:effectLst/>
                        </a:rPr>
                        <a:t>Democracy Index</a:t>
                      </a:r>
                    </a:p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0" dirty="0">
                          <a:effectLst/>
                        </a:rPr>
                        <a:t> (country ranking)</a:t>
                      </a:r>
                      <a:endParaRPr lang="ko-KR" sz="1600" kern="100" dirty="0">
                        <a:solidFill>
                          <a:srgbClr val="2F5496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600" kern="0" dirty="0">
                          <a:effectLst/>
                        </a:rPr>
                        <a:t>Global </a:t>
                      </a:r>
                      <a:r>
                        <a:rPr lang="ko-KR" sz="1600" kern="0" dirty="0" err="1">
                          <a:effectLst/>
                        </a:rPr>
                        <a:t>Freedom</a:t>
                      </a:r>
                      <a:r>
                        <a:rPr lang="ko-KR" sz="1600" kern="0" dirty="0">
                          <a:effectLst/>
                        </a:rPr>
                        <a:t> </a:t>
                      </a:r>
                      <a:r>
                        <a:rPr lang="ko-KR" sz="1600" kern="0" dirty="0" err="1">
                          <a:effectLst/>
                        </a:rPr>
                        <a:t>Status</a:t>
                      </a:r>
                      <a:r>
                        <a:rPr lang="ko-KR" sz="1600" kern="0" dirty="0">
                          <a:effectLst/>
                        </a:rPr>
                        <a:t> </a:t>
                      </a:r>
                      <a:endParaRPr lang="ko-KR" sz="1600" kern="100" dirty="0">
                        <a:solidFill>
                          <a:srgbClr val="2F5496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0" dirty="0">
                          <a:effectLst/>
                        </a:rPr>
                        <a:t>Freedom Status</a:t>
                      </a:r>
                    </a:p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0" dirty="0">
                          <a:effectLst/>
                        </a:rPr>
                        <a:t> (Political rights)</a:t>
                      </a:r>
                      <a:endParaRPr lang="ko-KR" sz="1600" kern="100" dirty="0">
                        <a:solidFill>
                          <a:srgbClr val="2F5496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0" dirty="0">
                          <a:effectLst/>
                        </a:rPr>
                        <a:t>Freedom Status </a:t>
                      </a:r>
                    </a:p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0" dirty="0">
                          <a:effectLst/>
                        </a:rPr>
                        <a:t>(Civil Liberties)</a:t>
                      </a:r>
                      <a:endParaRPr lang="ko-KR" sz="1600" kern="100" dirty="0">
                        <a:solidFill>
                          <a:srgbClr val="2F5496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0" dirty="0">
                          <a:effectLst/>
                        </a:rPr>
                        <a:t>Corruption Perception (ranking)</a:t>
                      </a:r>
                      <a:endParaRPr lang="ko-KR" sz="1600" kern="100" dirty="0">
                        <a:solidFill>
                          <a:srgbClr val="2F5496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45658821"/>
                  </a:ext>
                </a:extLst>
              </a:tr>
              <a:tr h="25543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 </a:t>
                      </a:r>
                      <a:endParaRPr lang="ko-KR" sz="1600" kern="100">
                        <a:solidFill>
                          <a:srgbClr val="2F5496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 </a:t>
                      </a:r>
                      <a:endParaRPr lang="ko-KR" sz="1600" kern="100">
                        <a:solidFill>
                          <a:srgbClr val="2F5496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 </a:t>
                      </a:r>
                      <a:endParaRPr lang="ko-KR" sz="1600" kern="100">
                        <a:solidFill>
                          <a:srgbClr val="2F5496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 </a:t>
                      </a:r>
                      <a:endParaRPr lang="ko-KR" sz="1600" kern="100">
                        <a:solidFill>
                          <a:srgbClr val="2F5496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 </a:t>
                      </a:r>
                      <a:endParaRPr lang="ko-KR" sz="1600" kern="100">
                        <a:solidFill>
                          <a:srgbClr val="2F5496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 </a:t>
                      </a:r>
                      <a:endParaRPr lang="ko-KR" sz="1600" kern="100">
                        <a:solidFill>
                          <a:srgbClr val="2F5496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58792297"/>
                  </a:ext>
                </a:extLst>
              </a:tr>
              <a:tr h="27098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South Korea</a:t>
                      </a:r>
                      <a:endParaRPr lang="ko-KR" sz="1600" kern="100">
                        <a:solidFill>
                          <a:srgbClr val="2F5496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en-US" sz="1600">
                          <a:effectLst/>
                        </a:rPr>
                        <a:t>8.03/10 (24)</a:t>
                      </a:r>
                      <a:endParaRPr lang="ko-KR" sz="1600">
                        <a:solidFill>
                          <a:srgbClr val="2F5496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ko-KR" sz="1600">
                          <a:effectLst/>
                        </a:rPr>
                        <a:t>83/100 (Free)</a:t>
                      </a:r>
                      <a:endParaRPr lang="ko-KR" sz="1600">
                        <a:solidFill>
                          <a:srgbClr val="2F5496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en-US" sz="1600">
                          <a:effectLst/>
                        </a:rPr>
                        <a:t>33/40</a:t>
                      </a:r>
                      <a:endParaRPr lang="ko-KR" sz="1600">
                        <a:solidFill>
                          <a:srgbClr val="2F5496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ko-KR" sz="1600">
                          <a:effectLst/>
                        </a:rPr>
                        <a:t>50/60</a:t>
                      </a:r>
                      <a:endParaRPr lang="ko-KR" sz="1600">
                        <a:solidFill>
                          <a:srgbClr val="2F5496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en-US" sz="1600">
                          <a:effectLst/>
                        </a:rPr>
                        <a:t>63/100 (31)</a:t>
                      </a:r>
                      <a:endParaRPr lang="ko-KR" sz="1600">
                        <a:solidFill>
                          <a:srgbClr val="2F5496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44650111"/>
                  </a:ext>
                </a:extLst>
              </a:tr>
              <a:tr h="27098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Singapore</a:t>
                      </a:r>
                      <a:endParaRPr lang="ko-KR" sz="1600" kern="100">
                        <a:solidFill>
                          <a:srgbClr val="2F5496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en-US" sz="1600">
                          <a:effectLst/>
                        </a:rPr>
                        <a:t>6.22/10 (70)</a:t>
                      </a:r>
                      <a:endParaRPr lang="ko-KR" sz="1600">
                        <a:solidFill>
                          <a:srgbClr val="2F5496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ko-KR" sz="1600">
                          <a:effectLst/>
                        </a:rPr>
                        <a:t>47/100 (Partly Free)</a:t>
                      </a:r>
                      <a:endParaRPr lang="ko-KR" sz="1600">
                        <a:solidFill>
                          <a:srgbClr val="2F5496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en-US" sz="1600">
                          <a:effectLst/>
                        </a:rPr>
                        <a:t>19/40</a:t>
                      </a:r>
                      <a:endParaRPr lang="ko-KR" sz="1600">
                        <a:solidFill>
                          <a:srgbClr val="2F5496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ko-KR" sz="1600">
                          <a:effectLst/>
                        </a:rPr>
                        <a:t>28/60</a:t>
                      </a:r>
                      <a:endParaRPr lang="ko-KR" sz="1600">
                        <a:solidFill>
                          <a:srgbClr val="2F5496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en-US" sz="1600">
                          <a:effectLst/>
                        </a:rPr>
                        <a:t>83/100 (5)</a:t>
                      </a:r>
                      <a:endParaRPr lang="ko-KR" sz="1600">
                        <a:solidFill>
                          <a:srgbClr val="2F5496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56513546"/>
                  </a:ext>
                </a:extLst>
              </a:tr>
              <a:tr h="27098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o-KR" sz="1600" kern="0">
                          <a:effectLst/>
                        </a:rPr>
                        <a:t>Japan </a:t>
                      </a:r>
                      <a:endParaRPr lang="ko-KR" sz="1600" kern="100">
                        <a:solidFill>
                          <a:srgbClr val="2F5496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en-US" sz="1600">
                          <a:effectLst/>
                        </a:rPr>
                        <a:t>8.33/10 (16)</a:t>
                      </a:r>
                      <a:endParaRPr lang="ko-KR" sz="1600">
                        <a:solidFill>
                          <a:srgbClr val="2F5496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ko-KR" sz="1600">
                          <a:effectLst/>
                        </a:rPr>
                        <a:t>96/100 (Free) </a:t>
                      </a:r>
                      <a:endParaRPr lang="ko-KR" sz="1600">
                        <a:solidFill>
                          <a:srgbClr val="2F5496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en-US" sz="1600">
                          <a:effectLst/>
                        </a:rPr>
                        <a:t>40/40</a:t>
                      </a:r>
                      <a:endParaRPr lang="ko-KR" sz="1600">
                        <a:solidFill>
                          <a:srgbClr val="2F5496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ko-KR" sz="1600">
                          <a:effectLst/>
                        </a:rPr>
                        <a:t>56/60</a:t>
                      </a:r>
                      <a:endParaRPr lang="ko-KR" sz="1600">
                        <a:solidFill>
                          <a:srgbClr val="2F5496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en-US" sz="1600">
                          <a:effectLst/>
                        </a:rPr>
                        <a:t>73/100 (18)</a:t>
                      </a:r>
                      <a:endParaRPr lang="ko-KR" sz="1600">
                        <a:solidFill>
                          <a:srgbClr val="2F5496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70130651"/>
                  </a:ext>
                </a:extLst>
              </a:tr>
              <a:tr h="27098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U.S.</a:t>
                      </a:r>
                      <a:endParaRPr lang="ko-KR" sz="1600" kern="100">
                        <a:solidFill>
                          <a:srgbClr val="2F5496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en-US" sz="1600">
                          <a:effectLst/>
                        </a:rPr>
                        <a:t>7.85/10 (30)</a:t>
                      </a:r>
                      <a:endParaRPr lang="ko-KR" sz="1600">
                        <a:solidFill>
                          <a:srgbClr val="2F5496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ko-KR" sz="1600">
                          <a:effectLst/>
                        </a:rPr>
                        <a:t>83/100 (Free)</a:t>
                      </a:r>
                      <a:endParaRPr lang="ko-KR" sz="1600">
                        <a:solidFill>
                          <a:srgbClr val="2F5496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en-US" sz="1600">
                          <a:effectLst/>
                        </a:rPr>
                        <a:t>33/40</a:t>
                      </a:r>
                      <a:endParaRPr lang="ko-KR" sz="1600">
                        <a:solidFill>
                          <a:srgbClr val="2F5496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ko-KR" sz="1600">
                          <a:effectLst/>
                        </a:rPr>
                        <a:t>50/60</a:t>
                      </a:r>
                      <a:endParaRPr lang="ko-KR" sz="1600">
                        <a:solidFill>
                          <a:srgbClr val="2F5496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en-US" sz="1600">
                          <a:effectLst/>
                        </a:rPr>
                        <a:t>69/100 (24)</a:t>
                      </a:r>
                      <a:endParaRPr lang="ko-KR" sz="1600">
                        <a:solidFill>
                          <a:srgbClr val="2F5496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29287353"/>
                  </a:ext>
                </a:extLst>
              </a:tr>
              <a:tr h="27098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U.K.</a:t>
                      </a:r>
                      <a:endParaRPr lang="ko-KR" sz="1600" kern="100">
                        <a:solidFill>
                          <a:srgbClr val="2F5496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en-US" sz="1600">
                          <a:effectLst/>
                        </a:rPr>
                        <a:t>8.28/10 (18)</a:t>
                      </a:r>
                      <a:endParaRPr lang="ko-KR" sz="1600">
                        <a:solidFill>
                          <a:srgbClr val="2F5496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ko-KR" sz="1600">
                          <a:effectLst/>
                        </a:rPr>
                        <a:t>93/100 (Free)</a:t>
                      </a:r>
                      <a:endParaRPr lang="ko-KR" sz="1600">
                        <a:solidFill>
                          <a:srgbClr val="2F5496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en-US" sz="1600">
                          <a:effectLst/>
                        </a:rPr>
                        <a:t>39/40</a:t>
                      </a:r>
                      <a:endParaRPr lang="ko-KR" sz="1600">
                        <a:solidFill>
                          <a:srgbClr val="2F5496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ko-KR" sz="1600">
                          <a:effectLst/>
                        </a:rPr>
                        <a:t>54/60</a:t>
                      </a:r>
                      <a:endParaRPr lang="ko-KR" sz="1600">
                        <a:solidFill>
                          <a:srgbClr val="2F5496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en-US" sz="1600">
                          <a:effectLst/>
                        </a:rPr>
                        <a:t>73/100 (18)</a:t>
                      </a:r>
                      <a:endParaRPr lang="ko-KR" sz="1600">
                        <a:solidFill>
                          <a:srgbClr val="2F5496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59326272"/>
                  </a:ext>
                </a:extLst>
              </a:tr>
              <a:tr h="27098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Canada</a:t>
                      </a:r>
                      <a:endParaRPr lang="ko-KR" sz="1600" kern="100">
                        <a:solidFill>
                          <a:srgbClr val="2F5496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en-US" sz="1600">
                          <a:effectLst/>
                        </a:rPr>
                        <a:t>8.88/10 (12)</a:t>
                      </a:r>
                      <a:endParaRPr lang="ko-KR" sz="1600">
                        <a:solidFill>
                          <a:srgbClr val="2F5496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ko-KR" sz="1600">
                          <a:effectLst/>
                        </a:rPr>
                        <a:t>98/100 (Free)</a:t>
                      </a:r>
                      <a:endParaRPr lang="ko-KR" sz="1600">
                        <a:solidFill>
                          <a:srgbClr val="2F5496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en-US" sz="1600">
                          <a:effectLst/>
                        </a:rPr>
                        <a:t>40/40</a:t>
                      </a:r>
                      <a:endParaRPr lang="ko-KR" sz="1600">
                        <a:solidFill>
                          <a:srgbClr val="2F5496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ko-KR" sz="1600">
                          <a:effectLst/>
                        </a:rPr>
                        <a:t>58/60</a:t>
                      </a:r>
                      <a:endParaRPr lang="ko-KR" sz="1600">
                        <a:solidFill>
                          <a:srgbClr val="2F5496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en-US" sz="1600">
                          <a:effectLst/>
                        </a:rPr>
                        <a:t>74/100 (14)</a:t>
                      </a:r>
                      <a:endParaRPr lang="ko-KR" sz="1600">
                        <a:solidFill>
                          <a:srgbClr val="2F5496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82755428"/>
                  </a:ext>
                </a:extLst>
              </a:tr>
              <a:tr h="27098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Australia</a:t>
                      </a:r>
                      <a:endParaRPr lang="ko-KR" sz="1600" kern="100">
                        <a:solidFill>
                          <a:srgbClr val="2F5496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en-US" sz="1600">
                          <a:effectLst/>
                        </a:rPr>
                        <a:t>8.71/10 (15)</a:t>
                      </a:r>
                      <a:endParaRPr lang="ko-KR" sz="1600">
                        <a:solidFill>
                          <a:srgbClr val="2F5496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ko-KR" sz="1600">
                          <a:effectLst/>
                        </a:rPr>
                        <a:t>95/100 (Free)</a:t>
                      </a:r>
                      <a:endParaRPr lang="ko-KR" sz="1600">
                        <a:solidFill>
                          <a:srgbClr val="2F5496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en-US" sz="1600">
                          <a:effectLst/>
                        </a:rPr>
                        <a:t>38/40</a:t>
                      </a:r>
                      <a:endParaRPr lang="ko-KR" sz="1600">
                        <a:solidFill>
                          <a:srgbClr val="2F5496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ko-KR" sz="1600">
                          <a:effectLst/>
                        </a:rPr>
                        <a:t>57/60</a:t>
                      </a:r>
                      <a:endParaRPr lang="ko-KR" sz="1600">
                        <a:solidFill>
                          <a:srgbClr val="2F5496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ko-KR" sz="1600">
                          <a:effectLst/>
                        </a:rPr>
                        <a:t>75/100 (13)</a:t>
                      </a:r>
                      <a:endParaRPr lang="ko-KR" sz="1600">
                        <a:solidFill>
                          <a:srgbClr val="2F5496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9144756"/>
                  </a:ext>
                </a:extLst>
              </a:tr>
              <a:tr h="27098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o-KR" sz="1600" kern="0">
                          <a:effectLst/>
                        </a:rPr>
                        <a:t>France </a:t>
                      </a:r>
                      <a:endParaRPr lang="ko-KR" sz="1600" kern="100">
                        <a:solidFill>
                          <a:srgbClr val="2F5496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en-US" sz="1600">
                          <a:effectLst/>
                        </a:rPr>
                        <a:t>8.07/10 (22)</a:t>
                      </a:r>
                      <a:endParaRPr lang="ko-KR" sz="1600">
                        <a:solidFill>
                          <a:srgbClr val="2F5496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ko-KR" sz="1600">
                          <a:effectLst/>
                        </a:rPr>
                        <a:t>89/100 (Free)</a:t>
                      </a:r>
                      <a:endParaRPr lang="ko-KR" sz="1600">
                        <a:solidFill>
                          <a:srgbClr val="2F5496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en-US" sz="1600">
                          <a:effectLst/>
                        </a:rPr>
                        <a:t>38/40</a:t>
                      </a:r>
                      <a:endParaRPr lang="ko-KR" sz="1600">
                        <a:solidFill>
                          <a:srgbClr val="2F5496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ko-KR" sz="1600">
                          <a:effectLst/>
                        </a:rPr>
                        <a:t>51/60</a:t>
                      </a:r>
                      <a:endParaRPr lang="ko-KR" sz="1600">
                        <a:solidFill>
                          <a:srgbClr val="2F5496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en-US" sz="1600">
                          <a:effectLst/>
                        </a:rPr>
                        <a:t>72/100 (21)</a:t>
                      </a:r>
                      <a:endParaRPr lang="ko-KR" sz="1600">
                        <a:solidFill>
                          <a:srgbClr val="2F5496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95136098"/>
                  </a:ext>
                </a:extLst>
              </a:tr>
              <a:tr h="27098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Germany</a:t>
                      </a:r>
                      <a:endParaRPr lang="ko-KR" sz="1600" kern="100">
                        <a:solidFill>
                          <a:srgbClr val="2F5496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en-US" sz="1600" dirty="0">
                          <a:effectLst/>
                        </a:rPr>
                        <a:t>8.80/10 (14)</a:t>
                      </a:r>
                      <a:endParaRPr lang="ko-KR" sz="1600" dirty="0">
                        <a:solidFill>
                          <a:srgbClr val="2F5496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ko-KR" sz="1600">
                          <a:effectLst/>
                        </a:rPr>
                        <a:t>94/100 (Free)</a:t>
                      </a:r>
                      <a:endParaRPr lang="ko-KR" sz="1600">
                        <a:solidFill>
                          <a:srgbClr val="2F5496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en-US" sz="1600">
                          <a:effectLst/>
                        </a:rPr>
                        <a:t>39/40</a:t>
                      </a:r>
                      <a:endParaRPr lang="ko-KR" sz="1600">
                        <a:solidFill>
                          <a:srgbClr val="2F5496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ko-KR" sz="1600">
                          <a:effectLst/>
                        </a:rPr>
                        <a:t>55/60</a:t>
                      </a:r>
                      <a:endParaRPr lang="ko-KR" sz="1600">
                        <a:solidFill>
                          <a:srgbClr val="2F5496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en-US" sz="1600">
                          <a:effectLst/>
                        </a:rPr>
                        <a:t>79/100 (9)</a:t>
                      </a:r>
                      <a:endParaRPr lang="ko-KR" sz="1600">
                        <a:solidFill>
                          <a:srgbClr val="2F5496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40518359"/>
                  </a:ext>
                </a:extLst>
              </a:tr>
              <a:tr h="27098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Italy</a:t>
                      </a:r>
                      <a:endParaRPr lang="ko-KR" sz="1600" kern="100">
                        <a:solidFill>
                          <a:srgbClr val="2F5496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ko-KR" sz="1600">
                          <a:effectLst/>
                        </a:rPr>
                        <a:t>7.69/10 (34)</a:t>
                      </a:r>
                      <a:endParaRPr lang="ko-KR" sz="1600">
                        <a:solidFill>
                          <a:srgbClr val="2F5496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ko-KR" sz="1600">
                          <a:effectLst/>
                        </a:rPr>
                        <a:t>90/100 (Free)</a:t>
                      </a:r>
                      <a:endParaRPr lang="ko-KR" sz="1600">
                        <a:solidFill>
                          <a:srgbClr val="2F5496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ko-KR" sz="1600">
                          <a:effectLst/>
                        </a:rPr>
                        <a:t>36/40</a:t>
                      </a:r>
                      <a:endParaRPr lang="ko-KR" sz="1600">
                        <a:solidFill>
                          <a:srgbClr val="2F5496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ko-KR" sz="1600">
                          <a:effectLst/>
                        </a:rPr>
                        <a:t>54/60</a:t>
                      </a:r>
                      <a:endParaRPr lang="ko-KR" sz="1600">
                        <a:solidFill>
                          <a:srgbClr val="2F5496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ko-KR" sz="1600">
                          <a:effectLst/>
                        </a:rPr>
                        <a:t>56/100 (41)</a:t>
                      </a:r>
                      <a:endParaRPr lang="ko-KR" sz="1600">
                        <a:solidFill>
                          <a:srgbClr val="2F5496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78704093"/>
                  </a:ext>
                </a:extLst>
              </a:tr>
              <a:tr h="27098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Spain</a:t>
                      </a:r>
                      <a:endParaRPr lang="ko-KR" sz="1600" kern="100">
                        <a:solidFill>
                          <a:srgbClr val="2F5496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ko-KR" sz="1600">
                          <a:effectLst/>
                        </a:rPr>
                        <a:t>8.07/10 (22)</a:t>
                      </a:r>
                      <a:endParaRPr lang="ko-KR" sz="1600">
                        <a:solidFill>
                          <a:srgbClr val="2F5496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ko-KR" sz="1600">
                          <a:effectLst/>
                        </a:rPr>
                        <a:t>90/100 (Free)</a:t>
                      </a:r>
                      <a:endParaRPr lang="ko-KR" sz="1600">
                        <a:solidFill>
                          <a:srgbClr val="2F5496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ko-KR" sz="1600">
                          <a:effectLst/>
                        </a:rPr>
                        <a:t>37/40</a:t>
                      </a:r>
                      <a:endParaRPr lang="ko-KR" sz="1600">
                        <a:solidFill>
                          <a:srgbClr val="2F5496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ko-KR" sz="1600">
                          <a:effectLst/>
                        </a:rPr>
                        <a:t>53/60</a:t>
                      </a:r>
                      <a:endParaRPr lang="ko-KR" sz="1600">
                        <a:solidFill>
                          <a:srgbClr val="2F5496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ko-KR" sz="1600">
                          <a:effectLst/>
                        </a:rPr>
                        <a:t>60/100 (35)</a:t>
                      </a:r>
                      <a:endParaRPr lang="ko-KR" sz="1600">
                        <a:solidFill>
                          <a:srgbClr val="2F5496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56787327"/>
                  </a:ext>
                </a:extLst>
              </a:tr>
              <a:tr h="27098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Sweden</a:t>
                      </a:r>
                      <a:endParaRPr lang="ko-KR" sz="1600" kern="100">
                        <a:solidFill>
                          <a:srgbClr val="2F5496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ko-KR" sz="1600">
                          <a:effectLst/>
                        </a:rPr>
                        <a:t>9.39/10 (4)</a:t>
                      </a:r>
                      <a:endParaRPr lang="ko-KR" sz="1600">
                        <a:solidFill>
                          <a:srgbClr val="2F5496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ko-KR" sz="1600">
                          <a:effectLst/>
                        </a:rPr>
                        <a:t>100/100 (Free)</a:t>
                      </a:r>
                      <a:endParaRPr lang="ko-KR" sz="1600">
                        <a:solidFill>
                          <a:srgbClr val="2F5496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ko-KR" sz="1600">
                          <a:effectLst/>
                        </a:rPr>
                        <a:t>40/40</a:t>
                      </a:r>
                      <a:endParaRPr lang="ko-KR" sz="1600">
                        <a:solidFill>
                          <a:srgbClr val="2F5496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ko-KR" sz="1600">
                          <a:effectLst/>
                        </a:rPr>
                        <a:t>60/60</a:t>
                      </a:r>
                      <a:endParaRPr lang="ko-KR" sz="1600">
                        <a:solidFill>
                          <a:srgbClr val="2F5496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ko-KR" sz="1600">
                          <a:effectLst/>
                        </a:rPr>
                        <a:t>83/100 (5)</a:t>
                      </a:r>
                      <a:endParaRPr lang="ko-KR" sz="1600">
                        <a:solidFill>
                          <a:srgbClr val="2F5496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78883572"/>
                  </a:ext>
                </a:extLst>
              </a:tr>
              <a:tr h="27098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Netherland</a:t>
                      </a:r>
                      <a:endParaRPr lang="ko-KR" sz="1600" kern="100">
                        <a:solidFill>
                          <a:srgbClr val="2F5496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ko-KR" sz="1600">
                          <a:effectLst/>
                        </a:rPr>
                        <a:t>9.00/10 (9)</a:t>
                      </a:r>
                      <a:endParaRPr lang="ko-KR" sz="1600">
                        <a:solidFill>
                          <a:srgbClr val="2F5496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ko-KR" sz="1600">
                          <a:effectLst/>
                        </a:rPr>
                        <a:t>97/100 (Free)</a:t>
                      </a:r>
                      <a:endParaRPr lang="ko-KR" sz="1600">
                        <a:solidFill>
                          <a:srgbClr val="2F5496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ko-KR" sz="1600">
                          <a:effectLst/>
                        </a:rPr>
                        <a:t>39/40</a:t>
                      </a:r>
                      <a:endParaRPr lang="ko-KR" sz="1600">
                        <a:solidFill>
                          <a:srgbClr val="2F5496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ko-KR" sz="1600">
                          <a:effectLst/>
                        </a:rPr>
                        <a:t>58/60</a:t>
                      </a:r>
                      <a:endParaRPr lang="ko-KR" sz="1600">
                        <a:solidFill>
                          <a:srgbClr val="2F5496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ko-KR" sz="1600">
                          <a:effectLst/>
                        </a:rPr>
                        <a:t>80/100 (8)</a:t>
                      </a:r>
                      <a:endParaRPr lang="ko-KR" sz="1600">
                        <a:solidFill>
                          <a:srgbClr val="2F5496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12986389"/>
                  </a:ext>
                </a:extLst>
              </a:tr>
              <a:tr h="27098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Denmark</a:t>
                      </a:r>
                      <a:endParaRPr lang="ko-KR" sz="1600" kern="100">
                        <a:solidFill>
                          <a:srgbClr val="2F5496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ko-KR" sz="1600">
                          <a:effectLst/>
                        </a:rPr>
                        <a:t>9.28/10 (6)</a:t>
                      </a:r>
                      <a:endParaRPr lang="ko-KR" sz="1600">
                        <a:solidFill>
                          <a:srgbClr val="2F5496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ko-KR" sz="1600">
                          <a:effectLst/>
                        </a:rPr>
                        <a:t>97/100 (Free)</a:t>
                      </a:r>
                      <a:endParaRPr lang="ko-KR" sz="1600">
                        <a:solidFill>
                          <a:srgbClr val="2F5496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ko-KR" sz="1600">
                          <a:effectLst/>
                        </a:rPr>
                        <a:t>40/40</a:t>
                      </a:r>
                      <a:endParaRPr lang="ko-KR" sz="1600">
                        <a:solidFill>
                          <a:srgbClr val="2F5496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ko-KR" sz="1600">
                          <a:effectLst/>
                        </a:rPr>
                        <a:t>57/60</a:t>
                      </a:r>
                      <a:endParaRPr lang="ko-KR" sz="1600">
                        <a:solidFill>
                          <a:srgbClr val="2F5496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ko-KR" sz="1600">
                          <a:effectLst/>
                        </a:rPr>
                        <a:t>90/100 (1)</a:t>
                      </a:r>
                      <a:endParaRPr lang="ko-KR" sz="1600">
                        <a:solidFill>
                          <a:srgbClr val="2F5496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66660248"/>
                  </a:ext>
                </a:extLst>
              </a:tr>
              <a:tr h="27098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Finland</a:t>
                      </a:r>
                      <a:endParaRPr lang="ko-KR" sz="1600" kern="100">
                        <a:solidFill>
                          <a:srgbClr val="2F5496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ko-KR" sz="1600">
                          <a:effectLst/>
                        </a:rPr>
                        <a:t>9.29/10 (5)</a:t>
                      </a:r>
                      <a:endParaRPr lang="ko-KR" sz="1600">
                        <a:solidFill>
                          <a:srgbClr val="2F5496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ko-KR" sz="1600">
                          <a:effectLst/>
                        </a:rPr>
                        <a:t>100/100 (Free)</a:t>
                      </a:r>
                      <a:endParaRPr lang="ko-KR" sz="1600">
                        <a:solidFill>
                          <a:srgbClr val="2F5496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ko-KR" sz="1600">
                          <a:effectLst/>
                        </a:rPr>
                        <a:t>40/40</a:t>
                      </a:r>
                      <a:endParaRPr lang="ko-KR" sz="1600">
                        <a:solidFill>
                          <a:srgbClr val="2F5496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ko-KR" sz="1600">
                          <a:effectLst/>
                        </a:rPr>
                        <a:t>60/60</a:t>
                      </a:r>
                      <a:endParaRPr lang="ko-KR" sz="1600">
                        <a:solidFill>
                          <a:srgbClr val="2F5496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ko-KR" sz="1600">
                          <a:effectLst/>
                        </a:rPr>
                        <a:t>87/100 (2) </a:t>
                      </a:r>
                      <a:endParaRPr lang="ko-KR" sz="1600">
                        <a:solidFill>
                          <a:srgbClr val="2F5496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60432112"/>
                  </a:ext>
                </a:extLst>
              </a:tr>
              <a:tr h="27098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0">
                          <a:effectLst/>
                        </a:rPr>
                        <a:t>Norway</a:t>
                      </a:r>
                      <a:endParaRPr lang="ko-KR" sz="1600" kern="100">
                        <a:solidFill>
                          <a:srgbClr val="2F5496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ko-KR" sz="1600">
                          <a:effectLst/>
                        </a:rPr>
                        <a:t>9.81/10 (1)</a:t>
                      </a:r>
                      <a:endParaRPr lang="ko-KR" sz="1600">
                        <a:solidFill>
                          <a:srgbClr val="2F5496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ko-KR" sz="1600">
                          <a:effectLst/>
                        </a:rPr>
                        <a:t>100/100 (Free) </a:t>
                      </a:r>
                      <a:endParaRPr lang="ko-KR" sz="1600">
                        <a:solidFill>
                          <a:srgbClr val="2F5496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ko-KR" sz="1600">
                          <a:effectLst/>
                        </a:rPr>
                        <a:t>40/40</a:t>
                      </a:r>
                      <a:endParaRPr lang="ko-KR" sz="1600">
                        <a:solidFill>
                          <a:srgbClr val="2F5496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ko-KR" sz="1600">
                          <a:effectLst/>
                        </a:rPr>
                        <a:t>60/60</a:t>
                      </a:r>
                      <a:endParaRPr lang="ko-KR" sz="1600">
                        <a:solidFill>
                          <a:srgbClr val="2F5496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ko-KR" sz="1600" dirty="0">
                          <a:effectLst/>
                        </a:rPr>
                        <a:t>84/100 (4) </a:t>
                      </a:r>
                      <a:endParaRPr lang="ko-KR" sz="1600" dirty="0">
                        <a:solidFill>
                          <a:srgbClr val="2F5496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3591741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365EA108-B9B9-91DD-6FB9-D2D7CCFF25BD}"/>
              </a:ext>
            </a:extLst>
          </p:cNvPr>
          <p:cNvSpPr txBox="1"/>
          <p:nvPr/>
        </p:nvSpPr>
        <p:spPr>
          <a:xfrm>
            <a:off x="2057400" y="179572"/>
            <a:ext cx="83404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800" b="1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Democracy Index, Global Freedom Status, Corruption Perception Index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3688293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5902F0E-F965-405B-8481-DD4714EFD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7707" y="476591"/>
            <a:ext cx="8076586" cy="550223"/>
          </a:xfrm>
        </p:spPr>
        <p:txBody>
          <a:bodyPr>
            <a:normAutofit/>
          </a:bodyPr>
          <a:lstStyle/>
          <a:p>
            <a:r>
              <a:rPr lang="ko-KR" altLang="en-US" dirty="0"/>
              <a:t>한국의 여성고용율</a:t>
            </a:r>
            <a:r>
              <a:rPr lang="en-US" altLang="ko-KR" dirty="0"/>
              <a:t>=</a:t>
            </a:r>
            <a:r>
              <a:rPr lang="ko-KR" altLang="en-US" dirty="0"/>
              <a:t>최저  </a:t>
            </a:r>
            <a:r>
              <a:rPr lang="en-US" altLang="ko-KR" dirty="0"/>
              <a:t>(</a:t>
            </a:r>
            <a:r>
              <a:rPr lang="ko-KR" altLang="en-US" dirty="0"/>
              <a:t>좌</a:t>
            </a:r>
            <a:r>
              <a:rPr lang="en-US" altLang="ko-KR" dirty="0"/>
              <a:t>)    vs,    </a:t>
            </a:r>
            <a:r>
              <a:rPr lang="ko-KR" altLang="en-US" dirty="0"/>
              <a:t>낮은 보건</a:t>
            </a:r>
            <a:r>
              <a:rPr lang="en-US" altLang="ko-KR" dirty="0"/>
              <a:t>/</a:t>
            </a:r>
            <a:r>
              <a:rPr lang="ko-KR" altLang="en-US" dirty="0"/>
              <a:t>의료 사회복지</a:t>
            </a:r>
            <a:r>
              <a:rPr lang="en-US" altLang="ko-KR" dirty="0"/>
              <a:t> </a:t>
            </a:r>
            <a:r>
              <a:rPr lang="ko-KR" altLang="en-US" dirty="0"/>
              <a:t>노동 비중 </a:t>
            </a:r>
            <a:r>
              <a:rPr lang="en-US" altLang="ko-KR" dirty="0"/>
              <a:t>(</a:t>
            </a:r>
            <a:r>
              <a:rPr lang="ko-KR" altLang="en-US" dirty="0"/>
              <a:t>우</a:t>
            </a:r>
            <a:r>
              <a:rPr lang="en-US" altLang="ko-KR" dirty="0"/>
              <a:t>)</a:t>
            </a:r>
            <a:endParaRPr lang="ko-KR" altLang="en-US" dirty="0"/>
          </a:p>
        </p:txBody>
      </p:sp>
      <p:pic>
        <p:nvPicPr>
          <p:cNvPr id="5" name="내용 개체 틀 4">
            <a:extLst>
              <a:ext uri="{FF2B5EF4-FFF2-40B4-BE49-F238E27FC236}">
                <a16:creationId xmlns:a16="http://schemas.microsoft.com/office/drawing/2014/main" id="{BBBB726F-DD91-4915-826A-95CD2087E472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1817126" y="1268700"/>
            <a:ext cx="4225413" cy="4464620"/>
          </a:xfr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10FDB689-E8D5-4ACE-83A6-6087D231C6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3316" y="1233940"/>
            <a:ext cx="4225413" cy="46434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807C30D-A5EE-433A-AAED-9733A3923990}"/>
              </a:ext>
            </a:extLst>
          </p:cNvPr>
          <p:cNvSpPr txBox="1"/>
          <p:nvPr/>
        </p:nvSpPr>
        <p:spPr>
          <a:xfrm>
            <a:off x="1523999" y="5940447"/>
            <a:ext cx="90647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사회 서비스 </a:t>
            </a:r>
            <a:r>
              <a:rPr lang="en-US" altLang="ko-KR" dirty="0"/>
              <a:t>(</a:t>
            </a:r>
            <a:r>
              <a:rPr lang="ko-KR" altLang="en-US" dirty="0"/>
              <a:t>출산</a:t>
            </a:r>
            <a:r>
              <a:rPr lang="en-US" altLang="ko-KR" dirty="0"/>
              <a:t>, </a:t>
            </a:r>
            <a:r>
              <a:rPr lang="ko-KR" altLang="en-US" dirty="0"/>
              <a:t>육아</a:t>
            </a:r>
            <a:r>
              <a:rPr lang="en-US" altLang="ko-KR" dirty="0"/>
              <a:t>, </a:t>
            </a:r>
            <a:r>
              <a:rPr lang="ko-KR" altLang="en-US" dirty="0"/>
              <a:t>보육</a:t>
            </a:r>
            <a:r>
              <a:rPr lang="en-US" altLang="ko-KR" dirty="0"/>
              <a:t>) </a:t>
            </a:r>
            <a:r>
              <a:rPr lang="ko-KR" altLang="en-US" dirty="0"/>
              <a:t> 강화로 여성고용율 향상 </a:t>
            </a:r>
            <a:r>
              <a:rPr lang="en-US" altLang="ko-KR" dirty="0"/>
              <a:t>–&gt; </a:t>
            </a:r>
            <a:r>
              <a:rPr lang="ko-KR" altLang="en-US" dirty="0"/>
              <a:t>노령화 대응의 단기적 방안 </a:t>
            </a:r>
          </a:p>
        </p:txBody>
      </p:sp>
      <p:pic>
        <p:nvPicPr>
          <p:cNvPr id="6" name="내용 개체 틀 4">
            <a:extLst>
              <a:ext uri="{FF2B5EF4-FFF2-40B4-BE49-F238E27FC236}">
                <a16:creationId xmlns:a16="http://schemas.microsoft.com/office/drawing/2014/main" id="{BBBB726F-DD91-4915-826A-95CD2087E4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1233940"/>
            <a:ext cx="4225413" cy="4464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89873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3FE179E3-AEE4-516B-5460-A42280262F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0886242-661C-71AD-244F-50618D249B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요약</a:t>
            </a:r>
            <a:r>
              <a:rPr lang="en-US" altLang="ko-KR" dirty="0"/>
              <a:t>: </a:t>
            </a:r>
            <a:r>
              <a:rPr lang="ko-KR" altLang="en-US" dirty="0"/>
              <a:t>동아시아 기적 </a:t>
            </a:r>
            <a:r>
              <a:rPr lang="en-US" altLang="ko-KR" dirty="0"/>
              <a:t>2.0</a:t>
            </a:r>
            <a:r>
              <a:rPr lang="ko-KR" altLang="en-US" dirty="0"/>
              <a:t> 가능할 것인가 </a:t>
            </a:r>
            <a:r>
              <a:rPr lang="en-US" altLang="ko-KR" dirty="0"/>
              <a:t>1</a:t>
            </a:r>
            <a:endParaRPr lang="ko-KR" altLang="en-US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2579AE2D-B31D-E89C-ABAE-7B66A27AD7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4800" y="685800"/>
            <a:ext cx="11189547" cy="5262979"/>
          </a:xfrm>
        </p:spPr>
        <p:txBody>
          <a:bodyPr/>
          <a:lstStyle/>
          <a:p>
            <a:pPr marL="0" marR="0" indent="180000" algn="l" fontAlgn="base" latinLnBrk="1">
              <a:buNone/>
            </a:pPr>
            <a:r>
              <a:rPr lang="ko-KR" altLang="en-US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이상을 정리하면</a:t>
            </a:r>
            <a:r>
              <a:rPr lang="en-US" altLang="ko-KR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, </a:t>
            </a:r>
          </a:p>
          <a:p>
            <a:pPr marL="0" marR="0" indent="180000" algn="l" fontAlgn="base" latinLnBrk="1">
              <a:buNone/>
            </a:pPr>
            <a:r>
              <a:rPr lang="en-US" altLang="ko-KR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ko-KR" altLang="en-US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한국은 성장률과 분배 등 거시 지표와 민주주의 수준 면에서는 </a:t>
            </a:r>
            <a:r>
              <a:rPr lang="ko-KR" altLang="en-US" kern="0" spc="0" dirty="0" err="1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영미식</a:t>
            </a:r>
            <a:r>
              <a:rPr lang="ko-KR" altLang="en-US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 자유방임 자본주의와 같은 </a:t>
            </a:r>
            <a:r>
              <a:rPr lang="ko-KR" altLang="en-US" kern="0" spc="0" dirty="0" err="1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구룹에</a:t>
            </a:r>
            <a:r>
              <a:rPr lang="ko-KR" altLang="en-US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 속하고</a:t>
            </a:r>
            <a:r>
              <a:rPr lang="en-US" altLang="ko-KR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, </a:t>
            </a:r>
          </a:p>
          <a:p>
            <a:pPr marL="0" marR="0" indent="180000" algn="l" fontAlgn="base" latinLnBrk="1">
              <a:buNone/>
            </a:pPr>
            <a:r>
              <a:rPr lang="en-US" altLang="ko-KR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</a:t>
            </a:r>
            <a:r>
              <a:rPr lang="ko-KR" altLang="en-US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기대수명</a:t>
            </a:r>
            <a:r>
              <a:rPr lang="en-US" altLang="ko-KR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, </a:t>
            </a:r>
            <a:r>
              <a:rPr lang="ko-KR" altLang="en-US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범죄 등 사회지표 면에서 남유럽과 같이 안전한 자본주의에 속하고</a:t>
            </a:r>
            <a:r>
              <a:rPr lang="en-US" altLang="ko-KR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, </a:t>
            </a:r>
          </a:p>
          <a:p>
            <a:pPr marL="0" marR="0" indent="180000" algn="l" fontAlgn="base" latinLnBrk="1">
              <a:buNone/>
            </a:pPr>
            <a:r>
              <a:rPr lang="en-US" altLang="ko-KR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</a:t>
            </a:r>
            <a:r>
              <a:rPr lang="ko-KR" altLang="en-US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긴 노동시간</a:t>
            </a:r>
            <a:r>
              <a:rPr lang="en-US" altLang="ko-KR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, </a:t>
            </a:r>
            <a:r>
              <a:rPr lang="ko-KR" altLang="en-US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남녀임금 차이에서는 다를 어떤 </a:t>
            </a:r>
            <a:r>
              <a:rPr lang="ko-KR" altLang="en-US" kern="0" spc="0" dirty="0" err="1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나라와도</a:t>
            </a:r>
            <a:r>
              <a:rPr lang="ko-KR" altLang="en-US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 비슷하지 않는 예외 </a:t>
            </a:r>
            <a:r>
              <a:rPr lang="ko-KR" altLang="en-US" kern="0" spc="0" dirty="0" err="1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구룹이고</a:t>
            </a:r>
            <a:r>
              <a:rPr lang="en-US" altLang="ko-KR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, </a:t>
            </a:r>
          </a:p>
          <a:p>
            <a:pPr marL="0" marR="0" indent="180000" algn="l" fontAlgn="base" latinLnBrk="1">
              <a:buNone/>
            </a:pPr>
            <a:r>
              <a:rPr lang="en-US" altLang="ko-KR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 </a:t>
            </a:r>
            <a:r>
              <a:rPr lang="ko-KR" altLang="en-US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낮은 노조 </a:t>
            </a:r>
            <a:r>
              <a:rPr lang="ko-KR" altLang="en-US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조직율</a:t>
            </a:r>
            <a:r>
              <a:rPr lang="ko-KR" altLang="en-US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면에서는 </a:t>
            </a:r>
            <a:r>
              <a:rPr lang="ko-KR" altLang="en-US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영미식</a:t>
            </a:r>
            <a:r>
              <a:rPr lang="en-US" altLang="ko-KR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, </a:t>
            </a:r>
            <a:r>
              <a:rPr lang="ko-KR" altLang="en-US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노동시장 경직성에서는 </a:t>
            </a:r>
            <a:r>
              <a:rPr lang="ko-KR" altLang="en-US" kern="0" spc="0" dirty="0" err="1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유렵대륙형</a:t>
            </a:r>
            <a:r>
              <a:rPr lang="ko-KR" altLang="en-US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 혼합자본주의와 비슷하나</a:t>
            </a:r>
            <a:r>
              <a:rPr lang="en-US" altLang="ko-KR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, </a:t>
            </a:r>
          </a:p>
          <a:p>
            <a:pPr marL="0" marR="0" indent="180000" algn="l" fontAlgn="base" latinLnBrk="1">
              <a:buNone/>
            </a:pPr>
            <a:r>
              <a:rPr lang="en-US" altLang="ko-KR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 </a:t>
            </a:r>
            <a:r>
              <a:rPr lang="ko-KR" altLang="en-US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적극적 노동시장 정책 등 북구 조정형 자본주의의 정책도 추구하고 있다</a:t>
            </a:r>
            <a:r>
              <a:rPr lang="en-US" altLang="ko-KR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. </a:t>
            </a:r>
          </a:p>
          <a:p>
            <a:pPr marL="0" marR="0" indent="180000" algn="l" fontAlgn="base" latinLnBrk="1">
              <a:buNone/>
            </a:pPr>
            <a:endParaRPr lang="ko-KR" altLang="en-US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  <a:p>
            <a:pPr marL="0" marR="0" indent="180000" algn="l" fontAlgn="base" latinLnBrk="1">
              <a:buNone/>
            </a:pPr>
            <a:r>
              <a:rPr lang="ko-KR" altLang="en-US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결론적으로</a:t>
            </a:r>
            <a:r>
              <a:rPr lang="en-US" altLang="ko-KR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, </a:t>
            </a:r>
          </a:p>
          <a:p>
            <a:pPr marL="0" marR="0" indent="180000" algn="l" fontAlgn="base" latinLnBrk="1">
              <a:buNone/>
            </a:pPr>
            <a:r>
              <a:rPr lang="en-US" altLang="ko-KR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ko-KR" altLang="en-US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한국은 동아시아 자본주의애서 출발하여 고성장과 좋은 분배라는 기적을 창출</a:t>
            </a:r>
            <a:r>
              <a:rPr lang="en-US" altLang="ko-KR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; </a:t>
            </a:r>
            <a:r>
              <a:rPr lang="ko-KR" altLang="en-US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서구열강 수준으로 소득이 수렴</a:t>
            </a:r>
            <a:r>
              <a:rPr lang="en-US" altLang="ko-KR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;,</a:t>
            </a:r>
          </a:p>
          <a:p>
            <a:pPr marL="0" marR="0" indent="180000" algn="l" fontAlgn="base" latinLnBrk="1">
              <a:buNone/>
            </a:pPr>
            <a:r>
              <a:rPr lang="en-US" altLang="ko-KR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ko-KR" altLang="en-US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외환위기 이후</a:t>
            </a:r>
            <a:r>
              <a:rPr lang="en-US" altLang="ko-KR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, </a:t>
            </a:r>
            <a:r>
              <a:rPr lang="ko-KR" altLang="en-US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저성장</a:t>
            </a:r>
            <a:r>
              <a:rPr lang="en-US" altLang="ko-KR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, </a:t>
            </a:r>
            <a:r>
              <a:rPr lang="ko-KR" altLang="en-US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분배악화의 길로 들어서서</a:t>
            </a:r>
            <a:r>
              <a:rPr lang="en-US" altLang="ko-KR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, </a:t>
            </a:r>
            <a:r>
              <a:rPr lang="ko-KR" altLang="en-US" kern="0" spc="0" dirty="0" err="1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영미식</a:t>
            </a:r>
            <a:r>
              <a:rPr lang="ko-KR" altLang="en-US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 자본주의로의 수렴 경향이 일부 나타나기 시작</a:t>
            </a:r>
            <a:r>
              <a:rPr lang="en-US" altLang="ko-KR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, </a:t>
            </a:r>
          </a:p>
          <a:p>
            <a:pPr marL="0" marR="0" indent="180000" algn="l" fontAlgn="base" latinLnBrk="1">
              <a:buNone/>
            </a:pPr>
            <a:endParaRPr lang="en-US" altLang="ko-KR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marL="0" marR="0" indent="180000" algn="l" fontAlgn="base" latinLnBrk="1">
              <a:buNone/>
            </a:pPr>
            <a:r>
              <a:rPr lang="ko-KR" altLang="en-US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그러나 현 상황은 어떤 특정의 서구 자본주의로 일관되게 수렴하고 있다고 말할 수는 없고</a:t>
            </a:r>
            <a:r>
              <a:rPr lang="en-US" altLang="ko-KR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,</a:t>
            </a:r>
          </a:p>
          <a:p>
            <a:pPr marL="0" marR="0" indent="180000" algn="l" fontAlgn="base" latinLnBrk="1">
              <a:buNone/>
            </a:pPr>
            <a:r>
              <a:rPr lang="en-US" altLang="ko-KR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ko-KR" altLang="en-US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지표에 따라</a:t>
            </a:r>
            <a:r>
              <a:rPr lang="en-US" altLang="ko-KR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, </a:t>
            </a:r>
            <a:r>
              <a:rPr lang="ko-KR" altLang="en-US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각기 다른 서구자본주의 국가 군과 비슷하게 나타나서</a:t>
            </a:r>
            <a:r>
              <a:rPr lang="en-US" altLang="ko-KR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, </a:t>
            </a:r>
          </a:p>
          <a:p>
            <a:pPr marL="0" marR="0" indent="180000" algn="l" fontAlgn="base" latinLnBrk="1">
              <a:buNone/>
            </a:pPr>
            <a:r>
              <a:rPr lang="ko-KR" altLang="en-US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수렴은 수렴인데</a:t>
            </a:r>
            <a:r>
              <a:rPr lang="en-US" altLang="ko-KR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, </a:t>
            </a:r>
            <a:r>
              <a:rPr lang="ko-KR" altLang="en-US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여전히 서구자본주의와는 여전히 다른 다층적 수렴이라고 말할 수 있다</a:t>
            </a:r>
            <a:r>
              <a:rPr lang="en-US" altLang="ko-KR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. </a:t>
            </a:r>
          </a:p>
          <a:p>
            <a:pPr marL="0" marR="0" indent="180000" algn="l" fontAlgn="base" latinLnBrk="1">
              <a:buNone/>
            </a:pPr>
            <a:endParaRPr lang="en-US" altLang="ko-KR" dirty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marL="0" marR="0" indent="180000" algn="l" fontAlgn="base" latinLnBrk="1">
              <a:buNone/>
            </a:pPr>
            <a:r>
              <a:rPr lang="ko-KR" altLang="en-US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동아시아의 기적은 끝나기는 하였지만</a:t>
            </a:r>
            <a:r>
              <a:rPr lang="en-US" altLang="ko-KR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, </a:t>
            </a:r>
            <a:r>
              <a:rPr lang="ko-KR" altLang="en-US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동아시아 자본주의에서 출발하여</a:t>
            </a:r>
            <a:r>
              <a:rPr lang="en-US" altLang="ko-KR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, </a:t>
            </a:r>
          </a:p>
          <a:p>
            <a:pPr marL="0" marR="0" indent="180000" algn="l" fontAlgn="base" latinLnBrk="1">
              <a:buNone/>
            </a:pPr>
            <a:r>
              <a:rPr lang="en-US" altLang="ko-KR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</a:t>
            </a:r>
            <a:r>
              <a:rPr lang="ko-KR" altLang="en-US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선진자본주의로 가는 또 하나의 길을 한국이 개척하였다고 자부심을 가질만한 점도 있다</a:t>
            </a:r>
            <a:r>
              <a:rPr lang="en-US" altLang="ko-KR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.</a:t>
            </a:r>
          </a:p>
          <a:p>
            <a:pPr marL="0" marR="0" indent="180000" algn="l" fontAlgn="base" latinLnBrk="1">
              <a:buNone/>
            </a:pPr>
            <a:endParaRPr lang="ko-KR" altLang="en-US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  <a:p>
            <a:pPr indent="180000" algn="l"/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A387FC2-FAA9-4404-BF42-5CF30D4BA71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altLang="ko-KR" smtClean="0"/>
              <a:t>42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3428407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3BEB8F28-5926-A9D3-D222-D13E0BDBC6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AD6F44D-B8B5-F8BD-6123-D7955792D4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139779"/>
            <a:ext cx="8647853" cy="369332"/>
          </a:xfrm>
        </p:spPr>
        <p:txBody>
          <a:bodyPr/>
          <a:lstStyle/>
          <a:p>
            <a:r>
              <a:rPr lang="ko-KR" altLang="en-US" sz="2400" dirty="0"/>
              <a:t>동아시아 기적 </a:t>
            </a:r>
            <a:r>
              <a:rPr lang="en-US" altLang="ko-KR" sz="2400" dirty="0"/>
              <a:t>2.0</a:t>
            </a:r>
            <a:r>
              <a:rPr lang="ko-KR" altLang="en-US" sz="2400" dirty="0"/>
              <a:t>을 향하여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A51F844-79E5-7149-A0EF-F7A47BE470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4800" y="685800"/>
            <a:ext cx="11189547" cy="5663089"/>
          </a:xfrm>
        </p:spPr>
        <p:txBody>
          <a:bodyPr/>
          <a:lstStyle/>
          <a:p>
            <a:pPr marL="0" marR="0" indent="180000" algn="l" fontAlgn="base" latinLnBrk="1">
              <a:buNone/>
            </a:pP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 한국자본주의를 좀더 행복하고 역동적 자본주의로 만드는 길  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= 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각 유형의 자본주의 장점 취하여 새로운 조합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.</a:t>
            </a:r>
          </a:p>
          <a:p>
            <a:pPr marL="0" marR="0" indent="180000" algn="l" fontAlgn="base" latinLnBrk="1">
              <a:buNone/>
            </a:pPr>
            <a:r>
              <a:rPr lang="en-US" altLang="ko-KR" sz="160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(</a:t>
            </a:r>
            <a:r>
              <a:rPr lang="ko-KR" altLang="en-US" sz="160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미국의 </a:t>
            </a:r>
            <a:r>
              <a:rPr lang="ko-KR" altLang="en-US" sz="1600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혁신성</a:t>
            </a:r>
            <a:r>
              <a:rPr lang="en-US" altLang="ko-KR" sz="160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, </a:t>
            </a:r>
            <a:r>
              <a:rPr lang="ko-KR" altLang="en-US" sz="160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남유럽</a:t>
            </a:r>
            <a:r>
              <a:rPr lang="en-US" altLang="ko-KR" sz="160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/</a:t>
            </a:r>
            <a:r>
              <a:rPr lang="ko-KR" altLang="en-US" sz="160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일본의 안전성</a:t>
            </a:r>
            <a:r>
              <a:rPr lang="en-US" altLang="ko-KR" sz="160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,  </a:t>
            </a:r>
            <a:r>
              <a:rPr lang="ko-KR" altLang="en-US" sz="160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북구의 유연성의 조합</a:t>
            </a:r>
            <a:r>
              <a:rPr lang="en-US" altLang="ko-KR" sz="160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)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</a:p>
          <a:p>
            <a:pPr marL="0" marR="0" indent="180000" algn="l" fontAlgn="base" latinLnBrk="1">
              <a:buNone/>
            </a:pPr>
            <a:endParaRPr lang="en-US" altLang="ko-KR" sz="1600" dirty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marL="0" marR="0" indent="180000" algn="l" fontAlgn="base" latinLnBrk="1">
              <a:buNone/>
            </a:pP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현재의 좋은 부분인 </a:t>
            </a:r>
            <a:r>
              <a:rPr lang="ko-KR" altLang="en-US" sz="1600" kern="0" spc="0" dirty="0" err="1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고수명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, 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낮은 범죄라는 ’안전한 자본주의‘ 측면을 유지하되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, </a:t>
            </a:r>
          </a:p>
          <a:p>
            <a:pPr marL="0" marR="0" indent="180000" algn="l" fontAlgn="base" latinLnBrk="1">
              <a:buNone/>
            </a:pP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노동시장을 </a:t>
            </a:r>
            <a:r>
              <a:rPr lang="ko-KR" altLang="en-US" sz="1600" kern="0" spc="0" dirty="0" err="1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유연안전하게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 하고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, 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노동자 직업훈련 재교육 강화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, </a:t>
            </a:r>
            <a:r>
              <a:rPr lang="ko-KR" altLang="en-US" sz="1600" kern="0" spc="0" dirty="0" err="1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직무급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 임금 체계 정립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, 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육아 출산 등</a:t>
            </a:r>
            <a:endParaRPr lang="en-US" altLang="ko-KR" sz="16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marL="0" marR="0" indent="180000" algn="l" fontAlgn="base" latinLnBrk="1">
              <a:buNone/>
            </a:pP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 사회 서비스를 확충하여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, 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보다 높은 </a:t>
            </a:r>
            <a:r>
              <a:rPr lang="ko-KR" altLang="en-US" sz="1600" kern="0" spc="0" dirty="0" err="1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고용율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(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특히 여성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)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을 달성하면 된다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. </a:t>
            </a:r>
          </a:p>
          <a:p>
            <a:pPr marL="0" marR="0" indent="180000" algn="l" fontAlgn="base" latinLnBrk="1">
              <a:buNone/>
            </a:pP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이 길이 저출산 노령화에 대한 효과적 </a:t>
            </a:r>
            <a:r>
              <a:rPr lang="ko-KR" altLang="en-US" sz="1600" kern="0" spc="0" dirty="0" err="1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중단기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 대응이다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. </a:t>
            </a:r>
          </a:p>
          <a:p>
            <a:pPr marL="0" marR="0" indent="180000" algn="l" fontAlgn="base" latinLnBrk="1">
              <a:buNone/>
            </a:pPr>
            <a:endParaRPr lang="en-US" altLang="ko-KR" sz="1600" dirty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marL="0" marR="0" indent="180000" algn="l" fontAlgn="base" latinLnBrk="1">
              <a:buNone/>
            </a:pP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AI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와 같은 파괴적 혁신의 시대에 대응하기 위해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, 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사람들이 계속 새로운 기능과 숙련을 익혀 </a:t>
            </a:r>
            <a:endParaRPr lang="en-US" altLang="ko-KR" sz="16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marL="0" marR="0" indent="180000" algn="l" fontAlgn="base" latinLnBrk="1">
              <a:buNone/>
            </a:pP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평생 고생산성 일자리를 가질 수 있도록 해야 한다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. </a:t>
            </a:r>
          </a:p>
          <a:p>
            <a:pPr marL="0" marR="0" indent="180000" algn="l" fontAlgn="base" latinLnBrk="1">
              <a:buNone/>
            </a:pPr>
            <a:r>
              <a:rPr lang="en-US" altLang="ko-KR" sz="160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AI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에 기반한 자동화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, 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디지털화는 민간회사 </a:t>
            </a:r>
            <a:r>
              <a:rPr lang="ko-KR" altLang="en-US" sz="1600" kern="0" spc="0" dirty="0" err="1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뿐만아니라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, </a:t>
            </a:r>
          </a:p>
          <a:p>
            <a:pPr marL="0" marR="0" indent="180000" algn="l" fontAlgn="base" latinLnBrk="1">
              <a:buNone/>
            </a:pPr>
            <a:r>
              <a:rPr lang="en-US" altLang="ko-KR" sz="160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의료 교육 서비스 부문에 적극 도입하여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, 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지역간 이중구조 문제를 해결해야 한다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. </a:t>
            </a:r>
          </a:p>
          <a:p>
            <a:pPr marL="0" marR="0" indent="180000" algn="l" fontAlgn="base" latinLnBrk="1">
              <a:buNone/>
            </a:pPr>
            <a:endParaRPr lang="ko-KR" altLang="en-US" sz="16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  <a:p>
            <a:pPr marL="0" marR="0" indent="180000" algn="l" fontAlgn="base" latinLnBrk="1"/>
            <a:r>
              <a:rPr lang="ko-KR" altLang="en-US" sz="16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분배는 선진자본주의 모든 나라에서 악화되고 잇는데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, </a:t>
            </a:r>
          </a:p>
          <a:p>
            <a:pPr marL="0" marR="0" indent="180000" algn="l" fontAlgn="base" latinLnBrk="1"/>
            <a:r>
              <a:rPr lang="ko-KR" altLang="en-US" sz="16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그 공통 원인인 자산 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(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금융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, 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부동산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)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에 기반한 소득에서의 차이를 축소하는 조세정책 등이 필요하다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. </a:t>
            </a:r>
          </a:p>
          <a:p>
            <a:pPr marL="0" marR="0" indent="180000" algn="l" fontAlgn="base" latinLnBrk="1"/>
            <a:r>
              <a:rPr lang="ko-KR" altLang="en-US" sz="16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즉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, 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다른 선진국들은 </a:t>
            </a:r>
            <a:r>
              <a:rPr lang="ko-KR" altLang="en-US" sz="1600" kern="0" spc="0" dirty="0" err="1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세전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 분배 불평등도는 높으나 세후 불평등도는 대폭 떨어지는데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, </a:t>
            </a:r>
          </a:p>
          <a:p>
            <a:pPr marL="0" marR="0" indent="180000" algn="l" fontAlgn="base" latinLnBrk="1"/>
            <a:r>
              <a:rPr lang="ko-KR" altLang="en-US" sz="16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한국은 </a:t>
            </a:r>
            <a:r>
              <a:rPr lang="ko-KR" altLang="en-US" sz="1600" kern="0" spc="0" dirty="0" err="1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세전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 세후 별 차이가 없어서 조세의 재분배 기능이 작동하지 않고 있지 않는 점을 개선해야 한다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. </a:t>
            </a:r>
          </a:p>
          <a:p>
            <a:pPr marL="0" marR="0" indent="180000" algn="l" fontAlgn="base" latinLnBrk="1"/>
            <a:r>
              <a:rPr lang="ko-KR" altLang="en-US" sz="16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그 동한 보수 및 진보 정권을 넘어서는 일관된 추세가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, </a:t>
            </a:r>
            <a:r>
              <a:rPr lang="ko-KR" altLang="en-US" sz="1600" kern="0" spc="0" dirty="0" err="1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저조세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ko-KR" altLang="en-US" sz="1600" kern="0" spc="0" dirty="0" err="1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저복지에서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ko-KR" altLang="en-US" sz="1600" kern="0" spc="0" dirty="0" err="1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중조세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 중복지로 가는 것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</a:p>
          <a:p>
            <a:pPr marL="0" marR="0" indent="180000" algn="l" fontAlgn="base" latinLnBrk="1"/>
            <a:endParaRPr lang="en-US" altLang="ko-KR" sz="1600" dirty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marL="0" marR="0" indent="180000" algn="l" fontAlgn="base" latinLnBrk="1"/>
            <a:r>
              <a:rPr lang="ko-KR" altLang="en-US" sz="16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과거 서구의 비효율적 복지국가의 전철을 밟지 않기 위해서는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, 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복지의 대상을 노년층보다는 근로연령층에 두고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, </a:t>
            </a:r>
          </a:p>
          <a:p>
            <a:pPr marL="0" marR="0" indent="180000" algn="l" fontAlgn="base" latinLnBrk="1"/>
            <a:r>
              <a:rPr lang="ko-KR" altLang="en-US" sz="16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현금 살포 보다는 육아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, 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출산 등 실물서비스 중심으로 하는 성장 친화형 복지이어야 한다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. </a:t>
            </a:r>
          </a:p>
          <a:p>
            <a:pPr marL="0" marR="0" indent="180000" algn="l" fontAlgn="base" latinLnBrk="1"/>
            <a:r>
              <a:rPr lang="en-US" altLang="ko-KR" sz="160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기업 차원에서는 이윤을 재투자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, 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노동성과급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, 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배당 이라는 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3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부분으로 쓰는데 있어서 </a:t>
            </a:r>
            <a:endParaRPr lang="en-US" altLang="ko-KR" sz="16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marL="0" marR="0" indent="180000" algn="l" fontAlgn="base" latinLnBrk="1"/>
            <a:r>
              <a:rPr lang="en-US" altLang="ko-KR" sz="160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적절한 균형 유지로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, 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성장과 분배 간에 조화가 필요하다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.</a:t>
            </a:r>
            <a:endParaRPr lang="ko-KR" altLang="en-US" sz="1600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5F186EE-F80F-6556-3FCD-436554719D1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altLang="ko-KR" smtClean="0"/>
              <a:t>43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2261044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042622A-7031-4B61-8918-7E82037E6D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7800" y="103205"/>
            <a:ext cx="8647853" cy="369332"/>
          </a:xfrm>
        </p:spPr>
        <p:txBody>
          <a:bodyPr/>
          <a:lstStyle/>
          <a:p>
            <a:pPr algn="ctr"/>
            <a:r>
              <a:rPr lang="ko-KR" altLang="en-US" sz="2400" dirty="0"/>
              <a:t>동아시아 기적 </a:t>
            </a:r>
            <a:r>
              <a:rPr lang="en-US" altLang="ko-KR" sz="2400" dirty="0"/>
              <a:t>2.0</a:t>
            </a:r>
            <a:r>
              <a:rPr lang="ko-KR" altLang="en-US" sz="2400" dirty="0"/>
              <a:t>을 위한 정책 방향 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6914E8D0-90E5-4D91-8E37-BAC71CE4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4800" y="637171"/>
            <a:ext cx="11582400" cy="6093976"/>
          </a:xfrm>
        </p:spPr>
        <p:txBody>
          <a:bodyPr/>
          <a:lstStyle/>
          <a:p>
            <a:pPr marL="457200" indent="-457200">
              <a:buAutoNum type="arabicPeriod"/>
            </a:pPr>
            <a:r>
              <a:rPr lang="ko-KR" altLang="en-US" dirty="0"/>
              <a:t>동아시아 기적 </a:t>
            </a:r>
            <a:r>
              <a:rPr lang="en-US" altLang="ko-KR" dirty="0"/>
              <a:t>2.0 = </a:t>
            </a:r>
            <a:r>
              <a:rPr lang="ko-KR" altLang="en-US" dirty="0"/>
              <a:t>성장의 회복만이 아니라 분배도 개선되야</a:t>
            </a:r>
            <a:r>
              <a:rPr lang="en-US" altLang="ko-KR" dirty="0"/>
              <a:t>; </a:t>
            </a:r>
            <a:r>
              <a:rPr lang="ko-KR" altLang="en-US" dirty="0"/>
              <a:t>이는 </a:t>
            </a:r>
            <a:r>
              <a:rPr lang="en-US" altLang="ko-KR" dirty="0"/>
              <a:t>new</a:t>
            </a:r>
            <a:r>
              <a:rPr lang="ko-KR" altLang="en-US" dirty="0"/>
              <a:t> </a:t>
            </a:r>
            <a:r>
              <a:rPr lang="en-US" altLang="ko-KR" dirty="0"/>
              <a:t>combination</a:t>
            </a:r>
            <a:r>
              <a:rPr lang="ko-KR" altLang="en-US" dirty="0"/>
              <a:t>으로 가능</a:t>
            </a:r>
            <a:endParaRPr lang="en-US" altLang="ko-KR" dirty="0"/>
          </a:p>
          <a:p>
            <a:r>
              <a:rPr lang="en-US" altLang="ko-KR" dirty="0"/>
              <a:t>         </a:t>
            </a:r>
            <a:r>
              <a:rPr lang="ko-KR" altLang="en-US" dirty="0"/>
              <a:t> 즉</a:t>
            </a:r>
            <a:r>
              <a:rPr lang="en-US" altLang="ko-KR" dirty="0"/>
              <a:t>,  </a:t>
            </a:r>
            <a:r>
              <a:rPr lang="ko-KR" altLang="en-US" dirty="0"/>
              <a:t>특정 자본주의 모방 보다는 각 유형에서 좋은 점 조합으로 새 동아시아 자본주의 창조</a:t>
            </a:r>
            <a:endParaRPr lang="en-US" altLang="ko-KR" dirty="0"/>
          </a:p>
          <a:p>
            <a:endParaRPr lang="en-US" altLang="ko-KR" dirty="0"/>
          </a:p>
          <a:p>
            <a:r>
              <a:rPr lang="en-US" altLang="ko-KR" dirty="0"/>
              <a:t>2.  </a:t>
            </a:r>
            <a:r>
              <a:rPr lang="ko-KR" altLang="en-US" dirty="0"/>
              <a:t>한국과 미국의 혁신성의 원천은 다르고</a:t>
            </a:r>
            <a:r>
              <a:rPr lang="en-US" altLang="ko-KR" dirty="0"/>
              <a:t>:   value</a:t>
            </a:r>
            <a:r>
              <a:rPr lang="ko-KR" altLang="en-US" dirty="0"/>
              <a:t> </a:t>
            </a:r>
            <a:r>
              <a:rPr lang="en-US" altLang="ko-KR" dirty="0"/>
              <a:t>up</a:t>
            </a:r>
            <a:r>
              <a:rPr lang="ko-KR" altLang="en-US" dirty="0"/>
              <a:t> 보다는 </a:t>
            </a:r>
            <a:r>
              <a:rPr lang="en-US" altLang="ko-KR" dirty="0"/>
              <a:t>value in:  </a:t>
            </a:r>
          </a:p>
          <a:p>
            <a:r>
              <a:rPr lang="en-US" altLang="ko-KR" dirty="0"/>
              <a:t>              </a:t>
            </a:r>
            <a:r>
              <a:rPr lang="ko-KR" altLang="en-US" dirty="0"/>
              <a:t>대기업은 가치사슬 국내유지비용 부담</a:t>
            </a:r>
            <a:r>
              <a:rPr lang="en-US" altLang="ko-KR" dirty="0"/>
              <a:t>: </a:t>
            </a:r>
            <a:r>
              <a:rPr lang="ko-KR" altLang="en-US" dirty="0"/>
              <a:t>예</a:t>
            </a:r>
            <a:r>
              <a:rPr lang="en-US" altLang="ko-KR" dirty="0"/>
              <a:t>) </a:t>
            </a:r>
            <a:r>
              <a:rPr lang="ko-KR" altLang="en-US" dirty="0" err="1"/>
              <a:t>인천남동공단의</a:t>
            </a:r>
            <a:r>
              <a:rPr lang="ko-KR" altLang="en-US" dirty="0"/>
              <a:t> </a:t>
            </a:r>
            <a:r>
              <a:rPr lang="ko-KR" altLang="en-US" dirty="0" err="1"/>
              <a:t>볼트너트</a:t>
            </a:r>
            <a:r>
              <a:rPr lang="ko-KR" altLang="en-US" dirty="0"/>
              <a:t> 기업 </a:t>
            </a:r>
            <a:r>
              <a:rPr lang="en-US" altLang="ko-KR" dirty="0"/>
              <a:t>=</a:t>
            </a:r>
            <a:r>
              <a:rPr lang="ko-KR" altLang="en-US" dirty="0"/>
              <a:t>현기차의 </a:t>
            </a:r>
            <a:r>
              <a:rPr lang="en-US" altLang="ko-KR" dirty="0"/>
              <a:t>2</a:t>
            </a:r>
            <a:r>
              <a:rPr lang="ko-KR" altLang="en-US" dirty="0"/>
              <a:t>차 벤더</a:t>
            </a:r>
            <a:endParaRPr lang="en-US" altLang="ko-KR" dirty="0"/>
          </a:p>
          <a:p>
            <a:r>
              <a:rPr lang="ko-KR" altLang="en-US" dirty="0"/>
              <a:t>      </a:t>
            </a:r>
            <a:r>
              <a:rPr lang="ko-KR" altLang="en-US" dirty="0" err="1"/>
              <a:t>긍융화</a:t>
            </a:r>
            <a:r>
              <a:rPr lang="ko-KR" altLang="en-US" dirty="0"/>
              <a:t> 견제 해야</a:t>
            </a:r>
            <a:r>
              <a:rPr lang="en-US" altLang="ko-KR" dirty="0"/>
              <a:t>:  </a:t>
            </a:r>
            <a:r>
              <a:rPr lang="ko-KR" altLang="en-US" dirty="0"/>
              <a:t>미국의 제조업 공동화와 분배악화는 이윤</a:t>
            </a:r>
            <a:r>
              <a:rPr lang="en-US" altLang="ko-KR" dirty="0"/>
              <a:t>/</a:t>
            </a:r>
            <a:r>
              <a:rPr lang="ko-KR" altLang="en-US" dirty="0"/>
              <a:t>배당 극대화 요구하는 월가와 금융화의 결과</a:t>
            </a:r>
            <a:endParaRPr lang="en-US" altLang="ko-KR" dirty="0"/>
          </a:p>
          <a:p>
            <a:endParaRPr lang="en-US" altLang="ko-KR" dirty="0"/>
          </a:p>
          <a:p>
            <a:r>
              <a:rPr lang="en-US" altLang="ko-KR" dirty="0"/>
              <a:t>3. </a:t>
            </a:r>
            <a:r>
              <a:rPr lang="ko-KR" altLang="en-US" dirty="0" err="1"/>
              <a:t>성장율</a:t>
            </a:r>
            <a:r>
              <a:rPr lang="ko-KR" altLang="en-US" dirty="0"/>
              <a:t> 제고 가능</a:t>
            </a:r>
            <a:r>
              <a:rPr lang="en-US" altLang="ko-KR" dirty="0"/>
              <a:t>: </a:t>
            </a:r>
            <a:r>
              <a:rPr lang="ko-KR" altLang="en-US" dirty="0" err="1"/>
              <a:t>고용율</a:t>
            </a:r>
            <a:r>
              <a:rPr lang="ko-KR" altLang="en-US" dirty="0"/>
              <a:t> 제고</a:t>
            </a:r>
            <a:r>
              <a:rPr lang="en-US" altLang="ko-KR" dirty="0"/>
              <a:t>, </a:t>
            </a:r>
            <a:r>
              <a:rPr lang="ko-KR" altLang="en-US" dirty="0"/>
              <a:t>투자 제고 </a:t>
            </a:r>
            <a:r>
              <a:rPr lang="en-US" altLang="ko-KR" dirty="0"/>
              <a:t>(</a:t>
            </a:r>
            <a:r>
              <a:rPr lang="ko-KR" altLang="en-US" dirty="0"/>
              <a:t>국내 가치 사슬</a:t>
            </a:r>
            <a:r>
              <a:rPr lang="en-US" altLang="ko-KR" dirty="0"/>
              <a:t>), </a:t>
            </a:r>
            <a:r>
              <a:rPr lang="ko-KR" altLang="en-US" dirty="0"/>
              <a:t>혁신</a:t>
            </a:r>
            <a:endParaRPr lang="en-US" altLang="ko-KR" dirty="0"/>
          </a:p>
          <a:p>
            <a:r>
              <a:rPr lang="en-US" altLang="ko-KR" dirty="0"/>
              <a:t>             </a:t>
            </a:r>
            <a:r>
              <a:rPr lang="ko-KR" altLang="en-US" dirty="0"/>
              <a:t>즉</a:t>
            </a:r>
            <a:r>
              <a:rPr lang="en-US" altLang="ko-KR" dirty="0"/>
              <a:t>, </a:t>
            </a:r>
            <a:r>
              <a:rPr lang="ko-KR" altLang="en-US" dirty="0"/>
              <a:t>이윤성 </a:t>
            </a:r>
            <a:r>
              <a:rPr lang="en-US" altLang="ko-KR" dirty="0"/>
              <a:t>(</a:t>
            </a:r>
            <a:r>
              <a:rPr lang="ko-KR" altLang="en-US" dirty="0"/>
              <a:t>고배당</a:t>
            </a:r>
            <a:r>
              <a:rPr lang="en-US" altLang="ko-KR" dirty="0"/>
              <a:t>) vs.</a:t>
            </a:r>
            <a:r>
              <a:rPr lang="ko-KR" altLang="en-US" dirty="0"/>
              <a:t> 성장성 </a:t>
            </a:r>
            <a:r>
              <a:rPr lang="en-US" altLang="ko-KR" dirty="0"/>
              <a:t>( </a:t>
            </a:r>
            <a:r>
              <a:rPr lang="ko-KR" altLang="en-US" dirty="0"/>
              <a:t>많은 일자리</a:t>
            </a:r>
            <a:r>
              <a:rPr lang="en-US" altLang="ko-KR" dirty="0"/>
              <a:t>): </a:t>
            </a:r>
            <a:r>
              <a:rPr lang="ko-KR" altLang="en-US" dirty="0"/>
              <a:t>미국자본주의는 전자</a:t>
            </a:r>
            <a:r>
              <a:rPr lang="en-US" altLang="ko-KR" dirty="0"/>
              <a:t>. </a:t>
            </a:r>
            <a:r>
              <a:rPr lang="ko-KR" altLang="en-US" dirty="0"/>
              <a:t>한국은 후자로 가야</a:t>
            </a:r>
            <a:r>
              <a:rPr lang="en-US" altLang="ko-KR" dirty="0"/>
              <a:t>;</a:t>
            </a:r>
          </a:p>
          <a:p>
            <a:r>
              <a:rPr lang="en-US" altLang="ko-KR" dirty="0"/>
              <a:t>              </a:t>
            </a:r>
            <a:r>
              <a:rPr lang="ko-KR" altLang="en-US" dirty="0"/>
              <a:t>대기업을 누를 것이 아니라 </a:t>
            </a:r>
            <a:r>
              <a:rPr lang="en-US" altLang="ko-KR" dirty="0"/>
              <a:t>(</a:t>
            </a:r>
            <a:r>
              <a:rPr lang="ko-KR" altLang="en-US" dirty="0"/>
              <a:t>억강부약</a:t>
            </a:r>
            <a:r>
              <a:rPr lang="en-US" altLang="ko-KR" dirty="0"/>
              <a:t>), </a:t>
            </a:r>
            <a:r>
              <a:rPr lang="ko-KR" altLang="en-US" dirty="0"/>
              <a:t>중소기업을 빨리 대기업으로 만들어야 성장 가능</a:t>
            </a:r>
            <a:endParaRPr lang="en-US" altLang="ko-KR" dirty="0"/>
          </a:p>
          <a:p>
            <a:r>
              <a:rPr lang="en-US" altLang="ko-KR"/>
              <a:t>           (</a:t>
            </a:r>
            <a:r>
              <a:rPr lang="ko-KR" altLang="en-US"/>
              <a:t>중소기업 </a:t>
            </a:r>
            <a:r>
              <a:rPr lang="ko-KR" altLang="en-US" dirty="0"/>
              <a:t>근로자 설문조사</a:t>
            </a:r>
            <a:r>
              <a:rPr lang="en-US" altLang="ko-KR" dirty="0"/>
              <a:t>:  </a:t>
            </a:r>
            <a:r>
              <a:rPr lang="ko-KR" altLang="en-US" dirty="0"/>
              <a:t>중소기업 일자리 개선보다 더 많은 대기업 일자리 희망 </a:t>
            </a:r>
            <a:r>
              <a:rPr lang="en-US" altLang="ko-KR" dirty="0"/>
              <a:t>–</a:t>
            </a:r>
            <a:r>
              <a:rPr lang="ko-KR" altLang="en-US" dirty="0"/>
              <a:t>이것이 분배 개선</a:t>
            </a:r>
            <a:r>
              <a:rPr lang="en-US" altLang="ko-KR" dirty="0"/>
              <a:t>)</a:t>
            </a:r>
          </a:p>
          <a:p>
            <a:pPr marL="457200" indent="-457200">
              <a:buAutoNum type="arabicPeriod"/>
            </a:pPr>
            <a:endParaRPr lang="en-US" altLang="ko-KR" dirty="0"/>
          </a:p>
          <a:p>
            <a:r>
              <a:rPr lang="en-US" altLang="ko-KR" dirty="0"/>
              <a:t>4. Value-in</a:t>
            </a:r>
            <a:r>
              <a:rPr lang="ko-KR" altLang="en-US" dirty="0"/>
              <a:t>에 유리한 산업</a:t>
            </a:r>
            <a:r>
              <a:rPr lang="en-US" altLang="ko-KR" dirty="0"/>
              <a:t>: IT &lt; </a:t>
            </a:r>
            <a:r>
              <a:rPr lang="ko-KR" altLang="en-US" dirty="0"/>
              <a:t>자동차  </a:t>
            </a:r>
            <a:r>
              <a:rPr lang="en-US" altLang="ko-KR" dirty="0"/>
              <a:t>&lt;  </a:t>
            </a:r>
            <a:r>
              <a:rPr lang="ko-KR" altLang="en-US" dirty="0"/>
              <a:t>바이오 </a:t>
            </a:r>
            <a:r>
              <a:rPr lang="en-US" altLang="ko-KR" dirty="0"/>
              <a:t>(</a:t>
            </a:r>
            <a:r>
              <a:rPr lang="ko-KR" altLang="en-US" dirty="0"/>
              <a:t>그린</a:t>
            </a:r>
            <a:r>
              <a:rPr lang="en-US" altLang="ko-KR" dirty="0"/>
              <a:t>, </a:t>
            </a:r>
            <a:r>
              <a:rPr lang="ko-KR" altLang="en-US" dirty="0"/>
              <a:t>레드 바이오</a:t>
            </a:r>
            <a:r>
              <a:rPr lang="en-US" altLang="ko-KR" dirty="0"/>
              <a:t>)  &lt; </a:t>
            </a:r>
            <a:r>
              <a:rPr lang="ko-KR" altLang="en-US" dirty="0"/>
              <a:t>방산</a:t>
            </a:r>
            <a:r>
              <a:rPr lang="en-US" altLang="ko-KR" dirty="0"/>
              <a:t>; </a:t>
            </a:r>
            <a:r>
              <a:rPr lang="ko-KR" altLang="en-US" dirty="0"/>
              <a:t>삼바의 사례</a:t>
            </a:r>
            <a:endParaRPr lang="en-US" altLang="ko-KR" dirty="0"/>
          </a:p>
          <a:p>
            <a:r>
              <a:rPr lang="en-US" altLang="ko-KR" dirty="0"/>
              <a:t>      </a:t>
            </a:r>
            <a:r>
              <a:rPr lang="ko-KR" altLang="en-US" dirty="0"/>
              <a:t>동시에 </a:t>
            </a:r>
            <a:r>
              <a:rPr lang="en-US" altLang="ko-KR" dirty="0"/>
              <a:t>short cycle </a:t>
            </a:r>
            <a:r>
              <a:rPr lang="ko-KR" altLang="en-US" dirty="0"/>
              <a:t>보다는 </a:t>
            </a:r>
            <a:r>
              <a:rPr lang="en-US" altLang="ko-KR" dirty="0"/>
              <a:t>long cycle</a:t>
            </a:r>
            <a:r>
              <a:rPr lang="ko-KR" altLang="en-US" dirty="0"/>
              <a:t>이고</a:t>
            </a:r>
            <a:r>
              <a:rPr lang="en-US" altLang="ko-KR" dirty="0"/>
              <a:t>, </a:t>
            </a:r>
            <a:r>
              <a:rPr lang="ko-KR" altLang="en-US" dirty="0"/>
              <a:t>융복합지식 산업</a:t>
            </a:r>
            <a:endParaRPr lang="en-US" altLang="ko-KR" dirty="0"/>
          </a:p>
          <a:p>
            <a:pPr marL="457200" indent="-457200">
              <a:buAutoNum type="arabicPeriod"/>
            </a:pPr>
            <a:endParaRPr lang="en-US" altLang="ko-KR" dirty="0"/>
          </a:p>
          <a:p>
            <a:r>
              <a:rPr lang="en-US" altLang="ko-KR" dirty="0"/>
              <a:t>5. </a:t>
            </a:r>
            <a:r>
              <a:rPr lang="ko-KR" altLang="en-US" dirty="0"/>
              <a:t>노동부족</a:t>
            </a:r>
            <a:r>
              <a:rPr lang="en-US" altLang="ko-KR" dirty="0"/>
              <a:t> = </a:t>
            </a:r>
            <a:r>
              <a:rPr lang="ko-KR" altLang="en-US" dirty="0"/>
              <a:t>출산율제고</a:t>
            </a:r>
            <a:r>
              <a:rPr lang="en-US" altLang="ko-KR" dirty="0"/>
              <a:t>, </a:t>
            </a:r>
            <a:r>
              <a:rPr lang="ko-KR" altLang="en-US" dirty="0" err="1"/>
              <a:t>고용율</a:t>
            </a:r>
            <a:r>
              <a:rPr lang="ko-KR" altLang="en-US" dirty="0"/>
              <a:t> 및 생산성 제고</a:t>
            </a:r>
            <a:r>
              <a:rPr lang="en-US" altLang="ko-KR" dirty="0"/>
              <a:t>,  </a:t>
            </a:r>
            <a:r>
              <a:rPr lang="ko-KR" altLang="en-US" dirty="0"/>
              <a:t>자동화</a:t>
            </a:r>
            <a:r>
              <a:rPr lang="en-US" altLang="ko-KR" dirty="0"/>
              <a:t>+AI</a:t>
            </a:r>
            <a:r>
              <a:rPr lang="ko-KR" altLang="en-US" dirty="0"/>
              <a:t>도입의 결합으로 극복</a:t>
            </a:r>
            <a:endParaRPr lang="en-US" altLang="ko-KR" dirty="0"/>
          </a:p>
          <a:p>
            <a:r>
              <a:rPr lang="en-US" altLang="ko-KR" dirty="0"/>
              <a:t>       </a:t>
            </a:r>
            <a:r>
              <a:rPr lang="ko-KR" altLang="en-US" dirty="0"/>
              <a:t>정년연장의 전제는 연공서열 아닌 </a:t>
            </a:r>
            <a:r>
              <a:rPr lang="ko-KR" altLang="en-US" dirty="0" err="1"/>
              <a:t>직무급</a:t>
            </a:r>
            <a:r>
              <a:rPr lang="ko-KR" altLang="en-US" dirty="0"/>
              <a:t> 임금체제와 유연</a:t>
            </a:r>
            <a:r>
              <a:rPr lang="en-US" altLang="ko-KR" dirty="0"/>
              <a:t>/</a:t>
            </a:r>
            <a:r>
              <a:rPr lang="ko-KR" altLang="en-US" dirty="0"/>
              <a:t>안전 노동시장  </a:t>
            </a:r>
            <a:endParaRPr lang="en-US" altLang="ko-KR" dirty="0"/>
          </a:p>
          <a:p>
            <a:endParaRPr lang="en-US" altLang="ko-KR" dirty="0"/>
          </a:p>
          <a:p>
            <a:pPr marL="457200" indent="-457200">
              <a:buAutoNum type="arabicPeriod" startAt="6"/>
            </a:pPr>
            <a:r>
              <a:rPr lang="ko-KR" altLang="en-US" dirty="0"/>
              <a:t>복지지출</a:t>
            </a:r>
            <a:r>
              <a:rPr lang="en-US" altLang="ko-KR" dirty="0"/>
              <a:t>/GDP</a:t>
            </a:r>
            <a:r>
              <a:rPr lang="ko-KR" altLang="en-US" dirty="0"/>
              <a:t> 비율은 유럽보다 낮으나</a:t>
            </a:r>
            <a:r>
              <a:rPr lang="en-US" altLang="ko-KR" dirty="0"/>
              <a:t>, </a:t>
            </a:r>
            <a:r>
              <a:rPr lang="ko-KR" altLang="en-US" dirty="0"/>
              <a:t>가만히 있어도 달성 가능</a:t>
            </a:r>
            <a:r>
              <a:rPr lang="en-US" altLang="ko-KR" dirty="0"/>
              <a:t>:   </a:t>
            </a:r>
            <a:r>
              <a:rPr lang="ko-KR" altLang="en-US" dirty="0"/>
              <a:t>비율이 문제가 아니라</a:t>
            </a:r>
            <a:r>
              <a:rPr lang="en-US" altLang="ko-KR" dirty="0"/>
              <a:t>, </a:t>
            </a:r>
            <a:r>
              <a:rPr lang="ko-KR" altLang="en-US" dirty="0"/>
              <a:t>내용과 지속가능성이 중요</a:t>
            </a:r>
            <a:r>
              <a:rPr lang="en-US" altLang="ko-KR" dirty="0"/>
              <a:t>;   </a:t>
            </a:r>
            <a:r>
              <a:rPr lang="ko-KR" altLang="en-US" dirty="0"/>
              <a:t>기본소득은 미국과 같이  행정 능력이 약한나라에 맞고</a:t>
            </a:r>
            <a:r>
              <a:rPr lang="en-US" altLang="ko-KR" dirty="0"/>
              <a:t>, </a:t>
            </a:r>
          </a:p>
          <a:p>
            <a:r>
              <a:rPr lang="en-US" altLang="ko-KR" dirty="0"/>
              <a:t>       </a:t>
            </a:r>
            <a:r>
              <a:rPr lang="ko-KR" altLang="en-US" dirty="0"/>
              <a:t>한국은 정교한 선별적 복지 가능</a:t>
            </a:r>
            <a:r>
              <a:rPr lang="en-US" altLang="ko-KR" dirty="0"/>
              <a:t>;  </a:t>
            </a:r>
            <a:r>
              <a:rPr lang="ko-KR" altLang="en-US" dirty="0"/>
              <a:t>기본소득보다는 기본서비스로 가야 </a:t>
            </a:r>
            <a:r>
              <a:rPr lang="en-US" altLang="ko-KR" dirty="0"/>
              <a:t>(</a:t>
            </a:r>
            <a:r>
              <a:rPr lang="ko-KR" altLang="en-US" dirty="0"/>
              <a:t>단 청년배당은</a:t>
            </a:r>
            <a:r>
              <a:rPr lang="en-US" altLang="ko-KR" dirty="0"/>
              <a:t> ok);   </a:t>
            </a:r>
          </a:p>
          <a:p>
            <a:r>
              <a:rPr lang="en-US" altLang="ko-KR" dirty="0"/>
              <a:t>        </a:t>
            </a:r>
            <a:r>
              <a:rPr lang="ko-KR" altLang="en-US" dirty="0"/>
              <a:t>노인보다는 근로연령측 복지 우선시해야 성장 친화적이고 지속가능</a:t>
            </a:r>
            <a:r>
              <a:rPr lang="en-US" altLang="ko-KR" dirty="0"/>
              <a:t>;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21DE57F-70E5-45E7-B9FA-1CC465AC548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altLang="ko-KR" smtClean="0"/>
              <a:t>44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190216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내용 개체 틀 2">
            <a:extLst>
              <a:ext uri="{FF2B5EF4-FFF2-40B4-BE49-F238E27FC236}">
                <a16:creationId xmlns:a16="http://schemas.microsoft.com/office/drawing/2014/main" id="{8EC3ACB7-2823-4E99-836B-477EDE81FA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1" y="1371600"/>
            <a:ext cx="11069782" cy="500981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800" b="1" dirty="0"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1) </a:t>
            </a:r>
            <a:r>
              <a:rPr lang="ko-KR" altLang="en-US" sz="1800" b="1" dirty="0" err="1"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새균형</a:t>
            </a:r>
            <a:r>
              <a:rPr lang="ko-KR" altLang="en-US" sz="1800" b="1" dirty="0"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 </a:t>
            </a:r>
            <a:r>
              <a:rPr lang="en-US" altLang="ko-KR" sz="1800" b="1" dirty="0"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(</a:t>
            </a:r>
            <a:r>
              <a:rPr lang="ko-KR" altLang="en-US" sz="1800" b="1" dirty="0"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주주</a:t>
            </a:r>
            <a:r>
              <a:rPr lang="en-US" altLang="ko-KR" sz="1800" b="1" dirty="0"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+</a:t>
            </a:r>
            <a:r>
              <a:rPr lang="ko-KR" altLang="en-US" sz="1800" b="1" dirty="0"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이해관계자 자본주의</a:t>
            </a:r>
            <a:r>
              <a:rPr lang="en-US" altLang="ko-KR" sz="1800" b="1" dirty="0"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): </a:t>
            </a:r>
            <a:r>
              <a:rPr lang="en-US" altLang="ko-KR" sz="1800" dirty="0"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-&gt; </a:t>
            </a:r>
            <a:r>
              <a:rPr lang="ko-KR" altLang="en-US" sz="1800" dirty="0"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과도한 단기이윤 위주의 주주자본주의 견제</a:t>
            </a:r>
            <a:endParaRPr lang="en-US" altLang="ko-KR" sz="1800" dirty="0">
              <a:latin typeface="에스코어 드림 5 Medium" panose="020B0503030302020204" pitchFamily="34" charset="-127"/>
              <a:ea typeface="에스코어 드림 5 Medium" panose="020B0503030302020204" pitchFamily="34" charset="-127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ko-KR" altLang="en-US" sz="1800" dirty="0"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  </a:t>
            </a:r>
            <a:r>
              <a:rPr lang="en-US" altLang="ko-KR" sz="1800" dirty="0"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- </a:t>
            </a:r>
            <a:r>
              <a:rPr lang="ko-KR" altLang="en-US" sz="1800" dirty="0"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의결권</a:t>
            </a:r>
            <a:r>
              <a:rPr lang="en-US" altLang="ko-KR" sz="1800" dirty="0"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/</a:t>
            </a:r>
            <a:r>
              <a:rPr lang="ko-KR" altLang="en-US" sz="1800" dirty="0"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배당을 주식보유 기간에 비례</a:t>
            </a:r>
            <a:r>
              <a:rPr lang="en-US" altLang="ko-KR" sz="1800" dirty="0"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; </a:t>
            </a:r>
            <a:r>
              <a:rPr lang="ko-KR" altLang="en-US" sz="1800" dirty="0"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벤처</a:t>
            </a:r>
            <a:r>
              <a:rPr lang="en-US" altLang="ko-KR" sz="1800" dirty="0"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/</a:t>
            </a:r>
            <a:r>
              <a:rPr lang="ko-KR" altLang="en-US" sz="1800" dirty="0" err="1"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스타트업은</a:t>
            </a:r>
            <a:r>
              <a:rPr lang="ko-KR" altLang="en-US" sz="1800" dirty="0"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 최초상장시 차등의결권 부여</a:t>
            </a:r>
            <a:r>
              <a:rPr lang="en-US" altLang="ko-KR" sz="1800" dirty="0"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dirty="0"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     </a:t>
            </a:r>
            <a:r>
              <a:rPr lang="ko-KR" altLang="en-US" dirty="0"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배당 대신 이를 재투자하면 감세 </a:t>
            </a:r>
            <a:r>
              <a:rPr lang="en-US" altLang="ko-KR" dirty="0"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(</a:t>
            </a:r>
            <a:r>
              <a:rPr lang="ko-KR" altLang="en-US" dirty="0"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예</a:t>
            </a:r>
            <a:r>
              <a:rPr lang="en-US" altLang="ko-KR" dirty="0"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. </a:t>
            </a:r>
            <a:r>
              <a:rPr lang="ko-KR" altLang="en-US" dirty="0"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에스토니아</a:t>
            </a:r>
            <a:r>
              <a:rPr lang="en-US" altLang="ko-KR" dirty="0"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)</a:t>
            </a:r>
            <a:endParaRPr lang="en-US" altLang="ko-KR" sz="1800" dirty="0">
              <a:latin typeface="에스코어 드림 5 Medium" panose="020B0503030302020204" pitchFamily="34" charset="-127"/>
              <a:ea typeface="에스코어 드림 5 Medium" panose="020B0503030302020204" pitchFamily="34" charset="-127"/>
            </a:endParaRP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AutoNum type="arabicParenR"/>
            </a:pPr>
            <a:endParaRPr lang="en-US" altLang="ko-KR" sz="1800" dirty="0">
              <a:latin typeface="에스코어 드림 5 Medium" panose="020B0503030302020204" pitchFamily="34" charset="-127"/>
              <a:ea typeface="에스코어 드림 5 Medium" panose="020B0503030302020204" pitchFamily="34" charset="-127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altLang="ko-KR" sz="1800" b="1" dirty="0"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2) </a:t>
            </a:r>
            <a:r>
              <a:rPr lang="ko-KR" altLang="en-US" sz="1800" b="1" dirty="0"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역량증진형 국가 </a:t>
            </a:r>
            <a:r>
              <a:rPr lang="en-US" altLang="ko-KR" sz="1800" b="1" dirty="0"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= </a:t>
            </a:r>
            <a:r>
              <a:rPr lang="ko-KR" altLang="en-US" sz="1800" b="1" dirty="0" err="1"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케인지안복지국가</a:t>
            </a:r>
            <a:r>
              <a:rPr lang="en-US" altLang="ko-KR" sz="1800" b="1" dirty="0"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+ </a:t>
            </a:r>
            <a:r>
              <a:rPr lang="ko-KR" altLang="en-US" sz="1800" b="1" dirty="0" err="1"/>
              <a:t>슘페터리안</a:t>
            </a:r>
            <a:r>
              <a:rPr lang="ko-KR" altLang="en-US" sz="1800" b="1" dirty="0"/>
              <a:t> </a:t>
            </a:r>
            <a:r>
              <a:rPr lang="en-US" altLang="ko-KR" sz="1800" b="1" dirty="0"/>
              <a:t>workfare state </a:t>
            </a:r>
            <a:r>
              <a:rPr lang="ko-KR" altLang="en-US" sz="1800" b="1" dirty="0"/>
              <a:t>형 복지체제</a:t>
            </a:r>
            <a:r>
              <a:rPr lang="en-US" altLang="ko-KR" sz="1800" b="1" dirty="0"/>
              <a:t>: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ko-KR" sz="1800" b="1" dirty="0"/>
              <a:t>  </a:t>
            </a:r>
            <a:r>
              <a:rPr lang="ko-KR" altLang="en-US" sz="1800" b="1" dirty="0"/>
              <a:t>유연안전형</a:t>
            </a:r>
            <a:r>
              <a:rPr lang="en-US" altLang="ko-KR" sz="1800" b="1" dirty="0"/>
              <a:t> </a:t>
            </a:r>
            <a:r>
              <a:rPr lang="ko-KR" altLang="en-US" sz="1800" b="1" dirty="0"/>
              <a:t>노동시장 </a:t>
            </a:r>
            <a:r>
              <a:rPr lang="en-US" altLang="ko-KR" sz="1800" b="1" dirty="0"/>
              <a:t>+ </a:t>
            </a:r>
            <a:r>
              <a:rPr lang="ko-KR" altLang="en-US" sz="1800" b="1" dirty="0"/>
              <a:t>현금 보다 사회서비스 </a:t>
            </a:r>
            <a:r>
              <a:rPr lang="en-US" altLang="ko-KR" sz="1800" b="1" dirty="0"/>
              <a:t>(</a:t>
            </a:r>
            <a:r>
              <a:rPr lang="ko-KR" altLang="en-US" sz="1800" b="1" dirty="0"/>
              <a:t>육아</a:t>
            </a:r>
            <a:r>
              <a:rPr lang="en-US" altLang="ko-KR" sz="1800" b="1" dirty="0"/>
              <a:t>, </a:t>
            </a:r>
            <a:r>
              <a:rPr lang="ko-KR" altLang="en-US" sz="1800" b="1" dirty="0"/>
              <a:t>출산</a:t>
            </a:r>
            <a:r>
              <a:rPr lang="en-US" altLang="ko-KR" sz="1800" b="1" dirty="0"/>
              <a:t>, </a:t>
            </a:r>
            <a:r>
              <a:rPr lang="ko-KR" altLang="en-US" sz="1800" b="1" dirty="0"/>
              <a:t>돌봄 등</a:t>
            </a:r>
            <a:r>
              <a:rPr lang="en-US" altLang="ko-KR" sz="1800" b="1" dirty="0"/>
              <a:t>);  </a:t>
            </a:r>
            <a:endParaRPr lang="en-US" altLang="ko-KR" sz="1800" b="1" dirty="0">
              <a:latin typeface="에스코어 드림 5 Medium" panose="020B0503030302020204" pitchFamily="34" charset="-127"/>
              <a:ea typeface="에스코어 드림 5 Medium" panose="020B0503030302020204" pitchFamily="34" charset="-127"/>
            </a:endParaRPr>
          </a:p>
          <a:p>
            <a:pPr marL="0" indent="0">
              <a:spcBef>
                <a:spcPts val="0"/>
              </a:spcBef>
              <a:buNone/>
            </a:pPr>
            <a:endParaRPr lang="en-US" altLang="ko-KR" sz="1800" b="1" dirty="0">
              <a:latin typeface="에스코어 드림 5 Medium" panose="020B0503030302020204" pitchFamily="34" charset="-127"/>
              <a:ea typeface="에스코어 드림 5 Medium" panose="020B0503030302020204" pitchFamily="34" charset="-127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altLang="ko-KR" sz="1800" b="1" dirty="0"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3) </a:t>
            </a:r>
            <a:r>
              <a:rPr lang="ko-KR" altLang="en-US" sz="1800" b="1" dirty="0"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개방</a:t>
            </a:r>
            <a:r>
              <a:rPr lang="en-US" altLang="ko-KR" sz="1800" b="1" dirty="0"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+</a:t>
            </a:r>
            <a:r>
              <a:rPr lang="ko-KR" altLang="en-US" sz="1800" b="1" dirty="0"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안정성</a:t>
            </a:r>
            <a:endParaRPr lang="en-US" altLang="ko-KR" sz="1800" b="1" dirty="0">
              <a:latin typeface="에스코어 드림 5 Medium" panose="020B0503030302020204" pitchFamily="34" charset="-127"/>
              <a:ea typeface="에스코어 드림 5 Medium" panose="020B0503030302020204" pitchFamily="34" charset="-127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altLang="ko-KR" sz="1800" b="1" dirty="0"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   a) </a:t>
            </a:r>
            <a:r>
              <a:rPr lang="ko-KR" altLang="en-US" sz="1800" b="1" dirty="0"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거시금융 트릴레마 </a:t>
            </a:r>
            <a:r>
              <a:rPr lang="ko-KR" altLang="en-US" sz="1800" dirty="0"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중 자본자유화 줄여</a:t>
            </a:r>
            <a:r>
              <a:rPr lang="en-US" altLang="ko-KR" sz="1800" dirty="0"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, </a:t>
            </a:r>
            <a:r>
              <a:rPr lang="ko-KR" altLang="en-US" sz="1800" dirty="0"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환율</a:t>
            </a:r>
            <a:r>
              <a:rPr lang="en-US" altLang="ko-KR" sz="1800" dirty="0"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/</a:t>
            </a:r>
            <a:r>
              <a:rPr lang="ko-KR" altLang="en-US" sz="1800" dirty="0"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금리 자율성 제고</a:t>
            </a:r>
            <a:endParaRPr lang="en-US" altLang="ko-KR" sz="1800" dirty="0">
              <a:latin typeface="에스코어 드림 5 Medium" panose="020B0503030302020204" pitchFamily="34" charset="-127"/>
              <a:ea typeface="에스코어 드림 5 Medium" panose="020B0503030302020204" pitchFamily="34" charset="-127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ko-KR" altLang="en-US" sz="1800" dirty="0"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   위기방지형 거시금융체제 완성</a:t>
            </a:r>
            <a:r>
              <a:rPr lang="en-US" altLang="ko-KR" sz="1800" dirty="0"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:  </a:t>
            </a:r>
            <a:r>
              <a:rPr lang="ko-KR" altLang="en-US" sz="1800" dirty="0"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외환건전성 </a:t>
            </a:r>
            <a:r>
              <a:rPr lang="en-US" altLang="ko-KR" sz="1800" dirty="0"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3</a:t>
            </a:r>
            <a:r>
              <a:rPr lang="ko-KR" altLang="en-US" sz="1800" dirty="0"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종 규제 적극활용</a:t>
            </a:r>
            <a:endParaRPr lang="en-US" altLang="ko-KR" sz="1800" dirty="0">
              <a:latin typeface="에스코어 드림 5 Medium" panose="020B0503030302020204" pitchFamily="34" charset="-127"/>
              <a:ea typeface="에스코어 드림 5 Medium" panose="020B0503030302020204" pitchFamily="34" charset="-127"/>
            </a:endParaRPr>
          </a:p>
          <a:p>
            <a:pPr marL="0" indent="0">
              <a:spcBef>
                <a:spcPts val="0"/>
              </a:spcBef>
              <a:buNone/>
            </a:pPr>
            <a:endParaRPr lang="en-US" altLang="ko-KR" sz="1800" dirty="0">
              <a:latin typeface="에스코어 드림 5 Medium" panose="020B0503030302020204" pitchFamily="34" charset="-127"/>
              <a:ea typeface="에스코어 드림 5 Medium" panose="020B0503030302020204" pitchFamily="34" charset="-127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800" b="1" dirty="0"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   b) resilient/efficient GVC: </a:t>
            </a:r>
            <a:r>
              <a:rPr lang="ko-KR" altLang="en-US" sz="1800" b="1" dirty="0" err="1"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리쇼어링</a:t>
            </a:r>
            <a:r>
              <a:rPr lang="en-US" altLang="ko-KR" sz="1800" b="1" dirty="0"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; </a:t>
            </a:r>
            <a:r>
              <a:rPr lang="ko-KR" altLang="en-US" sz="1800" dirty="0"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중법인세 </a:t>
            </a:r>
            <a:r>
              <a:rPr lang="en-US" altLang="ko-KR" sz="1800" dirty="0"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(</a:t>
            </a:r>
            <a:r>
              <a:rPr lang="ko-KR" altLang="en-US" sz="1800" dirty="0"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대신 </a:t>
            </a:r>
            <a:r>
              <a:rPr lang="ko-KR" altLang="en-US" sz="1800" dirty="0" err="1"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구글세</a:t>
            </a:r>
            <a:r>
              <a:rPr lang="en-US" altLang="ko-KR" sz="1800" dirty="0"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) +</a:t>
            </a:r>
            <a:r>
              <a:rPr lang="ko-KR" altLang="en-US" sz="1800" dirty="0"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강한 통화로</a:t>
            </a:r>
            <a:r>
              <a:rPr lang="en-US" altLang="ko-KR" sz="1800" dirty="0"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 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800" dirty="0"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-&gt; </a:t>
            </a:r>
            <a:r>
              <a:rPr lang="ko-KR" altLang="en-US" sz="1800" dirty="0"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중법인세 </a:t>
            </a:r>
            <a:r>
              <a:rPr lang="en-US" altLang="ko-KR" sz="1800" dirty="0"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(</a:t>
            </a:r>
            <a:r>
              <a:rPr lang="ko-KR" altLang="en-US" sz="1800" dirty="0"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높으면</a:t>
            </a:r>
            <a:r>
              <a:rPr lang="en-US" altLang="ko-KR" sz="1800" dirty="0"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, </a:t>
            </a:r>
            <a:r>
              <a:rPr lang="ko-KR" altLang="en-US" sz="1800" dirty="0"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공동화</a:t>
            </a:r>
            <a:r>
              <a:rPr lang="en-US" altLang="ko-KR" sz="1800" dirty="0"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), </a:t>
            </a:r>
            <a:r>
              <a:rPr lang="ko-KR" altLang="en-US" sz="1800" dirty="0"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고최저임금 </a:t>
            </a:r>
            <a:r>
              <a:rPr lang="en-US" altLang="ko-KR" sz="1800" dirty="0"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(</a:t>
            </a:r>
            <a:r>
              <a:rPr lang="ko-KR" altLang="en-US" sz="1800" dirty="0"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디지털</a:t>
            </a:r>
            <a:r>
              <a:rPr lang="en-US" altLang="ko-KR" sz="1800" dirty="0"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/</a:t>
            </a:r>
            <a:r>
              <a:rPr lang="ko-KR" altLang="en-US" sz="1800" dirty="0"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자동화로 극복가능</a:t>
            </a:r>
            <a:r>
              <a:rPr lang="en-US" altLang="ko-KR" sz="1800" dirty="0"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), </a:t>
            </a:r>
            <a:r>
              <a:rPr lang="ko-KR" altLang="en-US" sz="1800" dirty="0"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강한 통화 </a:t>
            </a:r>
            <a:r>
              <a:rPr lang="en-US" altLang="ko-KR" sz="1800" dirty="0"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(</a:t>
            </a:r>
            <a:r>
              <a:rPr lang="ko-KR" altLang="en-US" sz="1800" dirty="0"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내수자극</a:t>
            </a:r>
            <a:r>
              <a:rPr lang="en-US" altLang="ko-KR" sz="1800" dirty="0"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;</a:t>
            </a:r>
            <a:r>
              <a:rPr lang="ko-KR" altLang="en-US" sz="1800" dirty="0"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선진국형</a:t>
            </a:r>
            <a:r>
              <a:rPr lang="en-US" altLang="ko-KR" sz="1800" dirty="0"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):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800" dirty="0"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   </a:t>
            </a:r>
            <a:r>
              <a:rPr lang="ko-KR" altLang="en-US" sz="1800" dirty="0"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 단</a:t>
            </a:r>
            <a:r>
              <a:rPr lang="en-US" altLang="ko-KR" sz="1800" dirty="0"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, </a:t>
            </a:r>
            <a:r>
              <a:rPr lang="ko-KR" altLang="en-US" sz="1800" dirty="0"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법인세는</a:t>
            </a:r>
            <a:r>
              <a:rPr lang="en-US" altLang="ko-KR" sz="1800" dirty="0"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 </a:t>
            </a:r>
            <a:r>
              <a:rPr lang="ko-KR" altLang="en-US" sz="1800" dirty="0"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국가간 </a:t>
            </a:r>
            <a:r>
              <a:rPr lang="ko-KR" altLang="en-US" sz="1800" dirty="0" err="1"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경쟁고려해야</a:t>
            </a:r>
            <a:r>
              <a:rPr lang="en-US" altLang="ko-KR" sz="1800" dirty="0"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; </a:t>
            </a:r>
            <a:r>
              <a:rPr lang="ko-KR" altLang="en-US" sz="1800" dirty="0"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배당에 대한 과세</a:t>
            </a:r>
            <a:r>
              <a:rPr lang="en-US" altLang="ko-KR" sz="1800" dirty="0"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, </a:t>
            </a:r>
            <a:r>
              <a:rPr lang="ko-KR" altLang="en-US" sz="1800" dirty="0"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재투자에 대한 감세가 같이 가야</a:t>
            </a:r>
            <a:r>
              <a:rPr lang="en-US" altLang="ko-KR" sz="1800" dirty="0"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ko-KR" sz="1800" dirty="0">
              <a:latin typeface="에스코어 드림 5 Medium" panose="020B0503030302020204" pitchFamily="34" charset="-127"/>
              <a:ea typeface="에스코어 드림 5 Medium" panose="020B0503030302020204" pitchFamily="34" charset="-127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800" b="1" dirty="0"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4)  Short vs long cycle  </a:t>
            </a:r>
            <a:r>
              <a:rPr lang="ko-KR" altLang="en-US" sz="1800" b="1" dirty="0"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산업</a:t>
            </a:r>
            <a:r>
              <a:rPr lang="en-US" altLang="ko-KR" sz="1800" b="1" dirty="0"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+ 4</a:t>
            </a:r>
            <a:r>
              <a:rPr lang="ko-KR" altLang="en-US" sz="1800" b="1" dirty="0"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차혁명형</a:t>
            </a:r>
            <a:r>
              <a:rPr lang="en-US" altLang="ko-KR" sz="1800" b="1" dirty="0"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 </a:t>
            </a:r>
            <a:r>
              <a:rPr lang="ko-KR" altLang="en-US" sz="1800" b="1" dirty="0"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디지털 인프라 </a:t>
            </a:r>
            <a:r>
              <a:rPr lang="en-US" altLang="ko-KR" sz="1800" b="1" dirty="0"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= </a:t>
            </a:r>
            <a:r>
              <a:rPr lang="ko-KR" altLang="en-US" sz="1800" b="1" dirty="0"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국가혁신체제 </a:t>
            </a:r>
            <a:r>
              <a:rPr lang="en-US" altLang="ko-KR" sz="1800" b="1" dirty="0"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2.0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ko-KR" sz="1800" b="1" dirty="0">
              <a:latin typeface="에스코어 드림 5 Medium" panose="020B0503030302020204" pitchFamily="34" charset="-127"/>
              <a:ea typeface="에스코어 드림 5 Medium" panose="020B0503030302020204" pitchFamily="34" charset="-127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800" b="1" dirty="0">
                <a:latin typeface="에스코어 드림 5 Medium" panose="020B0503030302020204" pitchFamily="34" charset="-127"/>
                <a:ea typeface="에스코어 드림 5 Medium" panose="020B0503030302020204" pitchFamily="34" charset="-127"/>
                <a:sym typeface="Wingdings" panose="05000000000000000000" pitchFamily="2" charset="2"/>
              </a:rPr>
              <a:t>        </a:t>
            </a:r>
            <a:r>
              <a:rPr lang="ko-KR" altLang="en-US" sz="1800" b="1" dirty="0"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역량증진형 자본주의</a:t>
            </a:r>
            <a:r>
              <a:rPr lang="en-US" altLang="ko-KR" sz="1800" b="1" dirty="0"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, </a:t>
            </a:r>
            <a:r>
              <a:rPr lang="ko-KR" altLang="en-US" sz="1800" b="1" dirty="0"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포용적 혁신국가</a:t>
            </a:r>
            <a:endParaRPr lang="en-US" altLang="ko-KR" sz="1800" b="1" dirty="0">
              <a:latin typeface="에스코어 드림 5 Medium" panose="020B0503030302020204" pitchFamily="34" charset="-127"/>
              <a:ea typeface="에스코어 드림 5 Medium" panose="020B0503030302020204" pitchFamily="34" charset="-127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ko-KR" sz="1800" b="1" dirty="0">
              <a:latin typeface="에스코어 드림 5 Medium" panose="020B0503030302020204" pitchFamily="34" charset="-127"/>
              <a:ea typeface="에스코어 드림 5 Medium" panose="020B0503030302020204" pitchFamily="34" charset="-127"/>
            </a:endParaRPr>
          </a:p>
        </p:txBody>
      </p:sp>
      <p:sp>
        <p:nvSpPr>
          <p:cNvPr id="9" name="제목 1">
            <a:extLst>
              <a:ext uri="{FF2B5EF4-FFF2-40B4-BE49-F238E27FC236}">
                <a16:creationId xmlns:a16="http://schemas.microsoft.com/office/drawing/2014/main" id="{D0DAD1F9-C375-474F-BC8C-A0484DC59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1380" y="260560"/>
            <a:ext cx="8376080" cy="892972"/>
          </a:xfrm>
        </p:spPr>
        <p:txBody>
          <a:bodyPr>
            <a:noAutofit/>
          </a:bodyPr>
          <a:lstStyle/>
          <a:p>
            <a:pPr algn="ctr"/>
            <a:r>
              <a:rPr lang="ko-KR" altLang="en-US" sz="2400" dirty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한국자본주의</a:t>
            </a:r>
            <a:r>
              <a:rPr lang="en-US" altLang="ko-KR" sz="2400" dirty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:</a:t>
            </a:r>
            <a:br>
              <a:rPr lang="en-US" altLang="ko-KR" sz="2400" dirty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</a:br>
            <a:r>
              <a:rPr lang="en-US" altLang="ko-KR" sz="2400" dirty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4</a:t>
            </a:r>
            <a:r>
              <a:rPr lang="ko-KR" altLang="en-US" sz="2400" dirty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가지 </a:t>
            </a:r>
            <a:r>
              <a:rPr lang="en-US" altLang="ko-KR" sz="2400" dirty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Re-Set </a:t>
            </a:r>
            <a:r>
              <a:rPr lang="ko-KR" altLang="en-US" sz="2400" dirty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으로</a:t>
            </a:r>
            <a:r>
              <a:rPr lang="en-US" altLang="ko-KR" sz="2400" dirty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 </a:t>
            </a:r>
            <a:r>
              <a:rPr lang="ko-KR" altLang="en-US" sz="2400" dirty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성장과 분배</a:t>
            </a:r>
            <a:r>
              <a:rPr lang="en-US" altLang="ko-KR" sz="2400" dirty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, </a:t>
            </a:r>
            <a:r>
              <a:rPr lang="ko-KR" altLang="en-US" sz="2400" dirty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고용 </a:t>
            </a:r>
            <a:r>
              <a:rPr lang="en-US" altLang="ko-KR" sz="2400" dirty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3</a:t>
            </a:r>
            <a:r>
              <a:rPr lang="ko-KR" altLang="en-US" sz="2400" dirty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박자 달성</a:t>
            </a:r>
          </a:p>
        </p:txBody>
      </p:sp>
    </p:spTree>
    <p:extLst>
      <p:ext uri="{BB962C8B-B14F-4D97-AF65-F5344CB8AC3E}">
        <p14:creationId xmlns:p14="http://schemas.microsoft.com/office/powerpoint/2010/main" val="162228626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슬라이드 번호 개체 틀 5"/>
          <p:cNvSpPr>
            <a:spLocks noGrp="1"/>
          </p:cNvSpPr>
          <p:nvPr>
            <p:ph type="sldNum" sz="quarter" idx="4294967295"/>
          </p:nvPr>
        </p:nvSpPr>
        <p:spPr>
          <a:noFill/>
        </p:spPr>
        <p:txBody>
          <a:bodyPr/>
          <a:lstStyle/>
          <a:p>
            <a:fld id="{588B3E1D-18C5-4AB1-A30C-9B7A3D3C71A7}" type="slidenum">
              <a:rPr lang="en-US" altLang="ko-KR" smtClean="0"/>
              <a:pPr/>
              <a:t>46</a:t>
            </a:fld>
            <a:endParaRPr lang="en-US" altLang="ko-KR" dirty="0"/>
          </a:p>
        </p:txBody>
      </p:sp>
      <p:sp>
        <p:nvSpPr>
          <p:cNvPr id="86019" name="Rectangle 2"/>
          <p:cNvSpPr>
            <a:spLocks noGrp="1" noChangeArrowheads="1"/>
          </p:cNvSpPr>
          <p:nvPr>
            <p:ph type="title"/>
          </p:nvPr>
        </p:nvSpPr>
        <p:spPr>
          <a:xfrm>
            <a:off x="1752600" y="2708583"/>
            <a:ext cx="7772400" cy="720417"/>
          </a:xfrm>
        </p:spPr>
        <p:txBody>
          <a:bodyPr rtlCol="0">
            <a:noAutofit/>
          </a:bodyPr>
          <a:lstStyle/>
          <a:p>
            <a:pPr algn="ctr">
              <a:defRPr/>
            </a:pPr>
            <a:r>
              <a:rPr lang="ko-KR" altLang="en-US" sz="3200" b="1" dirty="0">
                <a:latin typeface="Times New Roman" pitchFamily="18" charset="0"/>
              </a:rPr>
              <a:t>감사합니다</a:t>
            </a:r>
            <a:r>
              <a:rPr lang="en-US" altLang="ko-KR" sz="3200" b="1" dirty="0">
                <a:latin typeface="Times New Roman" pitchFamily="18" charset="0"/>
              </a:rPr>
              <a:t>!!!</a:t>
            </a:r>
          </a:p>
        </p:txBody>
      </p:sp>
    </p:spTree>
    <p:extLst>
      <p:ext uri="{BB962C8B-B14F-4D97-AF65-F5344CB8AC3E}">
        <p14:creationId xmlns:p14="http://schemas.microsoft.com/office/powerpoint/2010/main" val="1930348705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870</TotalTime>
  <Words>5475</Words>
  <Application>Microsoft Office PowerPoint</Application>
  <PresentationFormat>와이드스크린</PresentationFormat>
  <Paragraphs>1409</Paragraphs>
  <Slides>46</Slides>
  <Notes>5</Notes>
  <HiddenSlides>0</HiddenSlides>
  <MMClips>0</MMClips>
  <ScaleCrop>false</ScaleCrop>
  <HeadingPairs>
    <vt:vector size="6" baseType="variant">
      <vt:variant>
        <vt:lpstr>사용한 글꼴</vt:lpstr>
      </vt:variant>
      <vt:variant>
        <vt:i4>19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46</vt:i4>
      </vt:variant>
    </vt:vector>
  </HeadingPairs>
  <TitlesOfParts>
    <vt:vector size="66" baseType="lpstr">
      <vt:lpstr>HelveticaNeue</vt:lpstr>
      <vt:lpstr>KoPub돋움체 Light</vt:lpstr>
      <vt:lpstr>KoPub돋움체 Medium</vt:lpstr>
      <vt:lpstr>KoPub바탕체 Light</vt:lpstr>
      <vt:lpstr>ONE 모바일고딕 Title</vt:lpstr>
      <vt:lpstr>Pretendard</vt:lpstr>
      <vt:lpstr>Pretendard Medium</vt:lpstr>
      <vt:lpstr>Pretendard SemiBold</vt:lpstr>
      <vt:lpstr>굴림</vt:lpstr>
      <vt:lpstr>맑은 고딕</vt:lpstr>
      <vt:lpstr>에스코어 드림 5 Medium</vt:lpstr>
      <vt:lpstr>에스코어 드림 6 Bold</vt:lpstr>
      <vt:lpstr>함초롬바탕</vt:lpstr>
      <vt:lpstr>Arial</vt:lpstr>
      <vt:lpstr>Calibri</vt:lpstr>
      <vt:lpstr>Goudy Old Style</vt:lpstr>
      <vt:lpstr>Symbol</vt:lpstr>
      <vt:lpstr>Times New Roman</vt:lpstr>
      <vt:lpstr>Wingdings</vt:lpstr>
      <vt:lpstr>Office Theme</vt:lpstr>
      <vt:lpstr>PowerPoint 프레젠테이션</vt:lpstr>
      <vt:lpstr>PowerPoint 프레젠테이션</vt:lpstr>
      <vt:lpstr>한국경제의 두가지 벽 + 한가지 추세 미국 대비 일인당 소득수준 추이: 한국은 70%내외라는 벽, 대만은 90% 도달</vt:lpstr>
      <vt:lpstr>세계 GDP에서 비중: 한국 다시 2%밑으로, 12위로 하락:</vt:lpstr>
      <vt:lpstr>PowerPoint 프레젠테이션</vt:lpstr>
      <vt:lpstr>PowerPoint 프레젠테이션</vt:lpstr>
      <vt:lpstr>트럼프 2기 시대</vt:lpstr>
      <vt:lpstr>PowerPoint 프레젠테이션</vt:lpstr>
      <vt:lpstr>PowerPoint 프레젠테이션</vt:lpstr>
      <vt:lpstr>PowerPoint 프레젠테이션</vt:lpstr>
      <vt:lpstr>PowerPoint 프레젠테이션</vt:lpstr>
      <vt:lpstr>시장 및 생산 입지 다각화 필요성과 유럽의 역할 증대</vt:lpstr>
      <vt:lpstr>한일: 경쟁관계에서 보완관계로 -&gt; 한일 FTA 한중:  보완관계에서 경쟁관계로  </vt:lpstr>
      <vt:lpstr>중국의 혁신생태계 성장과 새로운 중국 활용법</vt:lpstr>
      <vt:lpstr>PowerPoint 프레젠테이션</vt:lpstr>
      <vt:lpstr>■■한국 산업과 기업들의 대응 양상 </vt:lpstr>
      <vt:lpstr>PowerPoint 프레젠테이션</vt:lpstr>
      <vt:lpstr>PowerPoint 프레젠테이션</vt:lpstr>
      <vt:lpstr>미중 사이 낀 구도 -&gt; 미, 중 각각 대처해야 하는 구도</vt:lpstr>
      <vt:lpstr>PowerPoint 프레젠테이션</vt:lpstr>
      <vt:lpstr>PowerPoint 프레젠테이션</vt:lpstr>
      <vt:lpstr>3 대 공동화에 대체하는 정부의 역할</vt:lpstr>
      <vt:lpstr>• 한국형 신 산업정책</vt:lpstr>
      <vt:lpstr>정책 제안의 대강 </vt:lpstr>
      <vt:lpstr>PowerPoint 프레젠테이션</vt:lpstr>
      <vt:lpstr>성장 저하 + 분배 악화: 동아시아 기적 종언- &gt; East Asian convergence to US:  in terms of slower growth and  rising inequality.(Lee &amp; Shin 2021)</vt:lpstr>
      <vt:lpstr>자본주의의 다양성/ 제 유형 (1955-2009)</vt:lpstr>
      <vt:lpstr>Korea After the 1997 crisis, Decline of Fixed Investment     The root of slow growth: investment rate reduced by 5%P (35-40%  30-35%)</vt:lpstr>
      <vt:lpstr>High Foreign share -&gt; more dividends -&gt; low investment    =&gt; Anglo-Saxon Capitalism  </vt:lpstr>
      <vt:lpstr>금융화 Financialization -&gt;불평등 Inequality?</vt:lpstr>
      <vt:lpstr>Dividend tendency and top 10% income share</vt:lpstr>
      <vt:lpstr>PowerPoint 프레젠테이션</vt:lpstr>
      <vt:lpstr>한국이 영미식으로 수렴하였나? 각종 제도적 차이 더 볼 필요 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한국의 여성고용율=최저  (좌)    vs,    낮은 보건/의료 사회복지 노동 비중 (우)</vt:lpstr>
      <vt:lpstr>요약: 동아시아 기적 2.0 가능할 것인가 1</vt:lpstr>
      <vt:lpstr>동아시아 기적 2.0을 향하여</vt:lpstr>
      <vt:lpstr>동아시아 기적 2.0을 위한 정책 방향 </vt:lpstr>
      <vt:lpstr>한국자본주의: 4가지 Re-Set 으로 성장과 분배, 고용 3박자 달성</vt:lpstr>
      <vt:lpstr>감사합니다!!!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China’s Strategies for Economic Catch-up and Implications for Korea</dc:title>
  <dc:creator>KL</dc:creator>
  <cp:lastModifiedBy>이근</cp:lastModifiedBy>
  <cp:revision>126</cp:revision>
  <dcterms:created xsi:type="dcterms:W3CDTF">2022-11-10T00:42:34Z</dcterms:created>
  <dcterms:modified xsi:type="dcterms:W3CDTF">2025-09-02T14:05:30Z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2022-11-08T00:00:00Z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2022-11-10T00:00:00Z</vt:filetime>
  </property>
</Properties>
</file>